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35"/>
  </p:notesMasterIdLst>
  <p:handoutMasterIdLst>
    <p:handoutMasterId r:id="rId36"/>
  </p:handoutMasterIdLst>
  <p:sldIdLst>
    <p:sldId id="945" r:id="rId2"/>
    <p:sldId id="944" r:id="rId3"/>
    <p:sldId id="768" r:id="rId4"/>
    <p:sldId id="954" r:id="rId5"/>
    <p:sldId id="953" r:id="rId6"/>
    <p:sldId id="955" r:id="rId7"/>
    <p:sldId id="947" r:id="rId8"/>
    <p:sldId id="948" r:id="rId9"/>
    <p:sldId id="950" r:id="rId10"/>
    <p:sldId id="949" r:id="rId11"/>
    <p:sldId id="951" r:id="rId12"/>
    <p:sldId id="952" r:id="rId13"/>
    <p:sldId id="767" r:id="rId14"/>
    <p:sldId id="935" r:id="rId15"/>
    <p:sldId id="936" r:id="rId16"/>
    <p:sldId id="933" r:id="rId17"/>
    <p:sldId id="937" r:id="rId18"/>
    <p:sldId id="938" r:id="rId19"/>
    <p:sldId id="775" r:id="rId20"/>
    <p:sldId id="939" r:id="rId21"/>
    <p:sldId id="779" r:id="rId22"/>
    <p:sldId id="780" r:id="rId23"/>
    <p:sldId id="781" r:id="rId24"/>
    <p:sldId id="782" r:id="rId25"/>
    <p:sldId id="783" r:id="rId26"/>
    <p:sldId id="784" r:id="rId27"/>
    <p:sldId id="940" r:id="rId28"/>
    <p:sldId id="786" r:id="rId29"/>
    <p:sldId id="941" r:id="rId30"/>
    <p:sldId id="942" r:id="rId31"/>
    <p:sldId id="769" r:id="rId32"/>
    <p:sldId id="956" r:id="rId33"/>
    <p:sldId id="928" r:id="rId3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40"/>
  </p:normalViewPr>
  <p:slideViewPr>
    <p:cSldViewPr snapToGrid="0">
      <p:cViewPr varScale="1">
        <p:scale>
          <a:sx n="68" d="100"/>
          <a:sy n="68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>
      <p:cViewPr varScale="1">
        <p:scale>
          <a:sx n="144" d="100"/>
          <a:sy n="144" d="100"/>
        </p:scale>
        <p:origin x="30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BDA67D-6D30-437B-9DF9-C2B0E678877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D9E6A-5C3E-4256-BB28-75C76E2D202F}">
      <dgm:prSet phldrT="[Text]" custT="1"/>
      <dgm:spPr/>
      <dgm:t>
        <a:bodyPr/>
        <a:lstStyle/>
        <a:p>
          <a:pPr algn="ctr"/>
          <a:endParaRPr lang="en-US" sz="900" dirty="0"/>
        </a:p>
        <a:p>
          <a:pPr algn="ctr"/>
          <a:r>
            <a:rPr lang="en-US" sz="1200" dirty="0"/>
            <a:t>Government</a:t>
          </a:r>
          <a:endParaRPr lang="en-US" sz="900" dirty="0"/>
        </a:p>
      </dgm:t>
    </dgm:pt>
    <dgm:pt modelId="{6B81AD8E-F4EE-4D88-B67E-5AEB7B8569BA}" type="parTrans" cxnId="{C9E89CC0-0D67-452A-B6D8-B22ECC13F3EF}">
      <dgm:prSet/>
      <dgm:spPr/>
      <dgm:t>
        <a:bodyPr/>
        <a:lstStyle/>
        <a:p>
          <a:pPr algn="ctr"/>
          <a:endParaRPr lang="en-US"/>
        </a:p>
      </dgm:t>
    </dgm:pt>
    <dgm:pt modelId="{42B75943-B33D-4DAF-A62E-A9128984206F}" type="sibTrans" cxnId="{C9E89CC0-0D67-452A-B6D8-B22ECC13F3EF}">
      <dgm:prSet/>
      <dgm:spPr/>
      <dgm:t>
        <a:bodyPr/>
        <a:lstStyle/>
        <a:p>
          <a:pPr algn="ctr"/>
          <a:endParaRPr lang="en-US"/>
        </a:p>
      </dgm:t>
    </dgm:pt>
    <dgm:pt modelId="{DA164D25-34EA-45DA-85B2-80516E561484}">
      <dgm:prSet phldrT="[Text]" custT="1"/>
      <dgm:spPr/>
      <dgm:t>
        <a:bodyPr/>
        <a:lstStyle/>
        <a:p>
          <a:pPr algn="l"/>
          <a:r>
            <a:rPr lang="en-US" sz="1400" dirty="0"/>
            <a:t>Strengthen IP Ecosystem to support better Innovation and Commercialization space</a:t>
          </a:r>
        </a:p>
      </dgm:t>
    </dgm:pt>
    <dgm:pt modelId="{AC6B5C36-3BB8-4624-A0CB-E82EF484AC29}" type="parTrans" cxnId="{40F464FB-1D53-4C04-A1F2-DF118A219984}">
      <dgm:prSet/>
      <dgm:spPr/>
      <dgm:t>
        <a:bodyPr/>
        <a:lstStyle/>
        <a:p>
          <a:pPr algn="ctr"/>
          <a:endParaRPr lang="en-US"/>
        </a:p>
      </dgm:t>
    </dgm:pt>
    <dgm:pt modelId="{956B7704-ACBF-41C2-95AA-9ABAAEE9E6FD}" type="sibTrans" cxnId="{40F464FB-1D53-4C04-A1F2-DF118A219984}">
      <dgm:prSet/>
      <dgm:spPr/>
      <dgm:t>
        <a:bodyPr/>
        <a:lstStyle/>
        <a:p>
          <a:pPr algn="ctr"/>
          <a:endParaRPr lang="en-US"/>
        </a:p>
      </dgm:t>
    </dgm:pt>
    <dgm:pt modelId="{60D0F1D2-2555-4973-82C5-6DFDC3A4E394}">
      <dgm:prSet phldrT="[Text]"/>
      <dgm:spPr/>
      <dgm:t>
        <a:bodyPr/>
        <a:lstStyle/>
        <a:p>
          <a:pPr algn="ctr"/>
          <a:r>
            <a:rPr lang="en-US"/>
            <a:t>Future</a:t>
          </a:r>
        </a:p>
      </dgm:t>
    </dgm:pt>
    <dgm:pt modelId="{16DCD15D-A1F9-45F5-8F4D-895530627A72}" type="parTrans" cxnId="{AD0D86AA-86BB-409B-82C4-61EB4AFC8250}">
      <dgm:prSet/>
      <dgm:spPr/>
      <dgm:t>
        <a:bodyPr/>
        <a:lstStyle/>
        <a:p>
          <a:pPr algn="ctr"/>
          <a:endParaRPr lang="en-US"/>
        </a:p>
      </dgm:t>
    </dgm:pt>
    <dgm:pt modelId="{25DA3E37-300F-4C3D-A819-1B0FA676C41D}" type="sibTrans" cxnId="{AD0D86AA-86BB-409B-82C4-61EB4AFC8250}">
      <dgm:prSet/>
      <dgm:spPr/>
      <dgm:t>
        <a:bodyPr/>
        <a:lstStyle/>
        <a:p>
          <a:pPr algn="ctr"/>
          <a:endParaRPr lang="en-US"/>
        </a:p>
      </dgm:t>
    </dgm:pt>
    <dgm:pt modelId="{7606B76A-1B29-4E2E-95B6-D27663AE5FC0}">
      <dgm:prSet phldrT="[Text]" custT="1"/>
      <dgm:spPr/>
      <dgm:t>
        <a:bodyPr/>
        <a:lstStyle/>
        <a:p>
          <a:pPr algn="ctr"/>
          <a:r>
            <a:rPr lang="en-US" sz="1400" dirty="0"/>
            <a:t>Develop new initiatives in IP management and value creation</a:t>
          </a:r>
        </a:p>
      </dgm:t>
    </dgm:pt>
    <dgm:pt modelId="{DB73F36B-4513-461F-8EA6-CC37BC943A27}" type="parTrans" cxnId="{CE3ED46A-D3A2-4777-AD24-DDA701929F6D}">
      <dgm:prSet/>
      <dgm:spPr/>
      <dgm:t>
        <a:bodyPr/>
        <a:lstStyle/>
        <a:p>
          <a:pPr algn="ctr"/>
          <a:endParaRPr lang="en-US"/>
        </a:p>
      </dgm:t>
    </dgm:pt>
    <dgm:pt modelId="{53E10116-37C5-42AD-9738-2E06510C31FC}" type="sibTrans" cxnId="{CE3ED46A-D3A2-4777-AD24-DDA701929F6D}">
      <dgm:prSet/>
      <dgm:spPr/>
      <dgm:t>
        <a:bodyPr/>
        <a:lstStyle/>
        <a:p>
          <a:pPr algn="ctr"/>
          <a:endParaRPr lang="en-US"/>
        </a:p>
      </dgm:t>
    </dgm:pt>
    <dgm:pt modelId="{882FE2B6-F6CF-48F5-B1D4-29C87844A02D}">
      <dgm:prSet phldrT="[Text]" custT="1"/>
      <dgm:spPr/>
      <dgm:t>
        <a:bodyPr/>
        <a:lstStyle/>
        <a:p>
          <a:pPr algn="ctr"/>
          <a:r>
            <a:rPr lang="en-US" sz="1200"/>
            <a:t>Strategies &amp; Policies</a:t>
          </a:r>
        </a:p>
        <a:p>
          <a:pPr algn="ctr"/>
          <a:endParaRPr lang="en-US" sz="800"/>
        </a:p>
      </dgm:t>
    </dgm:pt>
    <dgm:pt modelId="{3B839741-DCF5-43BF-89BF-16B8361A3AA8}" type="sibTrans" cxnId="{D0EED07F-A8B0-4C04-B8FD-F639F5304B3C}">
      <dgm:prSet/>
      <dgm:spPr/>
      <dgm:t>
        <a:bodyPr/>
        <a:lstStyle/>
        <a:p>
          <a:pPr algn="ctr"/>
          <a:endParaRPr lang="en-US"/>
        </a:p>
      </dgm:t>
    </dgm:pt>
    <dgm:pt modelId="{A1F0D16B-294F-48AA-91B5-5FEB4E1CA0FB}" type="parTrans" cxnId="{D0EED07F-A8B0-4C04-B8FD-F639F5304B3C}">
      <dgm:prSet/>
      <dgm:spPr/>
      <dgm:t>
        <a:bodyPr/>
        <a:lstStyle/>
        <a:p>
          <a:pPr algn="ctr"/>
          <a:endParaRPr lang="en-US"/>
        </a:p>
      </dgm:t>
    </dgm:pt>
    <dgm:pt modelId="{B2BED29B-8CDB-4670-AFE1-9B381EA37D49}">
      <dgm:prSet phldrT="[Text]" custT="1"/>
      <dgm:spPr/>
      <dgm:t>
        <a:bodyPr/>
        <a:lstStyle/>
        <a:p>
          <a:pPr algn="ctr"/>
          <a:r>
            <a:rPr lang="en-US" sz="1400"/>
            <a:t>Significantly grow the community of IP and commercialization experts</a:t>
          </a:r>
        </a:p>
      </dgm:t>
    </dgm:pt>
    <dgm:pt modelId="{591A660C-0C3E-4CE5-8345-01255C1A244C}" type="sibTrans" cxnId="{824ACD90-5876-452F-AF18-698AA2A1E5CD}">
      <dgm:prSet/>
      <dgm:spPr/>
      <dgm:t>
        <a:bodyPr/>
        <a:lstStyle/>
        <a:p>
          <a:pPr algn="ctr"/>
          <a:endParaRPr lang="en-US"/>
        </a:p>
      </dgm:t>
    </dgm:pt>
    <dgm:pt modelId="{8E917AE6-77D5-4046-AB08-8C71A6E98DBF}" type="parTrans" cxnId="{824ACD90-5876-452F-AF18-698AA2A1E5CD}">
      <dgm:prSet/>
      <dgm:spPr/>
      <dgm:t>
        <a:bodyPr/>
        <a:lstStyle/>
        <a:p>
          <a:pPr algn="ctr"/>
          <a:endParaRPr lang="en-US"/>
        </a:p>
      </dgm:t>
    </dgm:pt>
    <dgm:pt modelId="{CE3C9EC0-1C5A-475C-8CA5-2FAD657F490E}">
      <dgm:prSet phldrT="[Text]"/>
      <dgm:spPr/>
      <dgm:t>
        <a:bodyPr/>
        <a:lstStyle/>
        <a:p>
          <a:pPr algn="ctr"/>
          <a:r>
            <a:rPr lang="en-US"/>
            <a:t>Economy</a:t>
          </a:r>
        </a:p>
      </dgm:t>
    </dgm:pt>
    <dgm:pt modelId="{C17A42AA-DE19-4B57-8019-787B1857AEBD}" type="sibTrans" cxnId="{009C77BE-ADC5-42DE-972C-AB0B4A62466C}">
      <dgm:prSet/>
      <dgm:spPr/>
      <dgm:t>
        <a:bodyPr/>
        <a:lstStyle/>
        <a:p>
          <a:pPr algn="ctr"/>
          <a:endParaRPr lang="en-US"/>
        </a:p>
      </dgm:t>
    </dgm:pt>
    <dgm:pt modelId="{9CCB74B4-1567-47AC-99F6-F7C6A73A494E}" type="parTrans" cxnId="{009C77BE-ADC5-42DE-972C-AB0B4A62466C}">
      <dgm:prSet/>
      <dgm:spPr/>
      <dgm:t>
        <a:bodyPr/>
        <a:lstStyle/>
        <a:p>
          <a:pPr algn="ctr"/>
          <a:endParaRPr lang="en-US"/>
        </a:p>
      </dgm:t>
    </dgm:pt>
    <dgm:pt modelId="{7DB2ACE4-2D8D-4592-A0C7-2BD86B379A68}">
      <dgm:prSet phldrT="[Text]" custScaleX="148161" custScaleY="147390" custLinFactNeighborX="16881"/>
      <dgm:spPr/>
      <dgm:t>
        <a:bodyPr/>
        <a:lstStyle/>
        <a:p>
          <a:endParaRPr lang="en-US"/>
        </a:p>
      </dgm:t>
    </dgm:pt>
    <dgm:pt modelId="{9E57F394-D5BC-4F40-9ADE-88693DCE4DBA}" type="parTrans" cxnId="{BFD4F1F6-5CA3-46B0-90CA-347B0233D7A0}">
      <dgm:prSet/>
      <dgm:spPr/>
      <dgm:t>
        <a:bodyPr/>
        <a:lstStyle/>
        <a:p>
          <a:endParaRPr lang="en-US"/>
        </a:p>
      </dgm:t>
    </dgm:pt>
    <dgm:pt modelId="{2CA9B69B-21A2-4EAF-BCC6-EBAF6D048954}" type="sibTrans" cxnId="{BFD4F1F6-5CA3-46B0-90CA-347B0233D7A0}">
      <dgm:prSet/>
      <dgm:spPr/>
      <dgm:t>
        <a:bodyPr/>
        <a:lstStyle/>
        <a:p>
          <a:endParaRPr lang="en-US"/>
        </a:p>
      </dgm:t>
    </dgm:pt>
    <dgm:pt modelId="{D4A5F79A-1406-4D19-A26F-345DC15D0588}">
      <dgm:prSet phldrT="[Text]" custT="1"/>
      <dgm:spPr/>
      <dgm:t>
        <a:bodyPr/>
        <a:lstStyle/>
        <a:p>
          <a:pPr algn="ctr"/>
          <a:r>
            <a:rPr lang="en-US" sz="1400" dirty="0"/>
            <a:t>Strengthen regional and national capabilities to commercialize</a:t>
          </a:r>
        </a:p>
      </dgm:t>
    </dgm:pt>
    <dgm:pt modelId="{002F3378-DB07-42A7-8BF1-B0C161388461}" type="sibTrans" cxnId="{B52DFAEE-5870-4FC7-8F48-804778EC2F65}">
      <dgm:prSet/>
      <dgm:spPr/>
      <dgm:t>
        <a:bodyPr/>
        <a:lstStyle/>
        <a:p>
          <a:pPr algn="ctr"/>
          <a:endParaRPr lang="en-US"/>
        </a:p>
      </dgm:t>
    </dgm:pt>
    <dgm:pt modelId="{33CACA1F-202E-4AEE-A27C-1417DF51BCD8}" type="parTrans" cxnId="{B52DFAEE-5870-4FC7-8F48-804778EC2F65}">
      <dgm:prSet/>
      <dgm:spPr/>
      <dgm:t>
        <a:bodyPr/>
        <a:lstStyle/>
        <a:p>
          <a:pPr algn="ctr"/>
          <a:endParaRPr lang="en-US"/>
        </a:p>
      </dgm:t>
    </dgm:pt>
    <dgm:pt modelId="{254BBFF4-1B35-4317-9016-CE0A67EA74D6}" type="pres">
      <dgm:prSet presAssocID="{C7BDA67D-6D30-437B-9DF9-C2B0E678877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3B37B44-08CA-4B20-A406-16AE6E73A29F}" type="pres">
      <dgm:prSet presAssocID="{C7BDA67D-6D30-437B-9DF9-C2B0E6788777}" presName="children" presStyleCnt="0"/>
      <dgm:spPr/>
    </dgm:pt>
    <dgm:pt modelId="{6BF83A38-08A5-4A84-AA38-4333E98902EF}" type="pres">
      <dgm:prSet presAssocID="{C7BDA67D-6D30-437B-9DF9-C2B0E6788777}" presName="child1group" presStyleCnt="0"/>
      <dgm:spPr/>
    </dgm:pt>
    <dgm:pt modelId="{4BEEC219-0CD8-4751-983D-02D35AAE9AC1}" type="pres">
      <dgm:prSet presAssocID="{C7BDA67D-6D30-437B-9DF9-C2B0E6788777}" presName="child1" presStyleLbl="bgAcc1" presStyleIdx="0" presStyleCnt="4" custScaleX="157297" custScaleY="142669" custLinFactNeighborX="-33738" custLinFactNeighborY="-930"/>
      <dgm:spPr/>
    </dgm:pt>
    <dgm:pt modelId="{FA030FC4-74E5-42CE-B8F0-D88AB7C03D1B}" type="pres">
      <dgm:prSet presAssocID="{C7BDA67D-6D30-437B-9DF9-C2B0E6788777}" presName="child1Text" presStyleLbl="bgAcc1" presStyleIdx="0" presStyleCnt="4">
        <dgm:presLayoutVars>
          <dgm:bulletEnabled val="1"/>
        </dgm:presLayoutVars>
      </dgm:prSet>
      <dgm:spPr/>
    </dgm:pt>
    <dgm:pt modelId="{7CFEA9CD-4BCA-43F4-977E-FE5246E176F7}" type="pres">
      <dgm:prSet presAssocID="{C7BDA67D-6D30-437B-9DF9-C2B0E6788777}" presName="child2group" presStyleCnt="0"/>
      <dgm:spPr/>
    </dgm:pt>
    <dgm:pt modelId="{A7D0359C-4CF2-4640-A0A8-B6AE3BBE2691}" type="pres">
      <dgm:prSet presAssocID="{C7BDA67D-6D30-437B-9DF9-C2B0E6788777}" presName="child2" presStyleLbl="bgAcc1" presStyleIdx="1" presStyleCnt="4" custScaleX="157559" custScaleY="147390" custLinFactNeighborX="16881"/>
      <dgm:spPr/>
    </dgm:pt>
    <dgm:pt modelId="{AC73AB45-1893-410B-8DEA-83F0F965FA6A}" type="pres">
      <dgm:prSet presAssocID="{C7BDA67D-6D30-437B-9DF9-C2B0E6788777}" presName="child2Text" presStyleLbl="bgAcc1" presStyleIdx="1" presStyleCnt="4">
        <dgm:presLayoutVars>
          <dgm:bulletEnabled val="1"/>
        </dgm:presLayoutVars>
      </dgm:prSet>
      <dgm:spPr/>
    </dgm:pt>
    <dgm:pt modelId="{BE1C2FC2-8CBC-401C-9567-4C5DD82AB0CC}" type="pres">
      <dgm:prSet presAssocID="{C7BDA67D-6D30-437B-9DF9-C2B0E6788777}" presName="child3group" presStyleCnt="0"/>
      <dgm:spPr/>
    </dgm:pt>
    <dgm:pt modelId="{9BD00987-EFC6-4DEB-882E-3F2B2A108613}" type="pres">
      <dgm:prSet presAssocID="{C7BDA67D-6D30-437B-9DF9-C2B0E6788777}" presName="child3" presStyleLbl="bgAcc1" presStyleIdx="2" presStyleCnt="4" custScaleX="164949" custScaleY="145025" custLinFactNeighborX="30389" custLinFactNeighborY="-25596"/>
      <dgm:spPr/>
    </dgm:pt>
    <dgm:pt modelId="{0BAFE063-17C0-4811-A982-2DAE92317F68}" type="pres">
      <dgm:prSet presAssocID="{C7BDA67D-6D30-437B-9DF9-C2B0E6788777}" presName="child3Text" presStyleLbl="bgAcc1" presStyleIdx="2" presStyleCnt="4">
        <dgm:presLayoutVars>
          <dgm:bulletEnabled val="1"/>
        </dgm:presLayoutVars>
      </dgm:prSet>
      <dgm:spPr/>
    </dgm:pt>
    <dgm:pt modelId="{FD641068-71DB-487B-8ECB-88765F94540F}" type="pres">
      <dgm:prSet presAssocID="{C7BDA67D-6D30-437B-9DF9-C2B0E6788777}" presName="child4group" presStyleCnt="0"/>
      <dgm:spPr/>
    </dgm:pt>
    <dgm:pt modelId="{B81926C2-878B-4FEC-B31C-519171320A90}" type="pres">
      <dgm:prSet presAssocID="{C7BDA67D-6D30-437B-9DF9-C2B0E6788777}" presName="child4" presStyleLbl="bgAcc1" presStyleIdx="3" presStyleCnt="4" custScaleX="161190" custScaleY="124054" custLinFactNeighborX="-18324" custLinFactNeighborY="-21576"/>
      <dgm:spPr/>
    </dgm:pt>
    <dgm:pt modelId="{46BC7129-5E68-4AAD-8E87-F7D5565BB347}" type="pres">
      <dgm:prSet presAssocID="{C7BDA67D-6D30-437B-9DF9-C2B0E6788777}" presName="child4Text" presStyleLbl="bgAcc1" presStyleIdx="3" presStyleCnt="4">
        <dgm:presLayoutVars>
          <dgm:bulletEnabled val="1"/>
        </dgm:presLayoutVars>
      </dgm:prSet>
      <dgm:spPr/>
    </dgm:pt>
    <dgm:pt modelId="{F514DF79-EF19-493E-81CF-F0B81476DC32}" type="pres">
      <dgm:prSet presAssocID="{C7BDA67D-6D30-437B-9DF9-C2B0E6788777}" presName="childPlaceholder" presStyleCnt="0"/>
      <dgm:spPr/>
    </dgm:pt>
    <dgm:pt modelId="{F8E0223F-4974-4ACB-810C-DF044573D0CC}" type="pres">
      <dgm:prSet presAssocID="{C7BDA67D-6D30-437B-9DF9-C2B0E6788777}" presName="circle" presStyleCnt="0"/>
      <dgm:spPr/>
    </dgm:pt>
    <dgm:pt modelId="{8902ADD0-C424-48A5-97F5-CD9487A74EDD}" type="pres">
      <dgm:prSet presAssocID="{C7BDA67D-6D30-437B-9DF9-C2B0E6788777}" presName="quadrant1" presStyleLbl="node1" presStyleIdx="0" presStyleCnt="4" custScaleX="97679" custScaleY="98269" custLinFactNeighborX="1330" custLinFactNeighborY="2995">
        <dgm:presLayoutVars>
          <dgm:chMax val="1"/>
          <dgm:bulletEnabled val="1"/>
        </dgm:presLayoutVars>
      </dgm:prSet>
      <dgm:spPr/>
    </dgm:pt>
    <dgm:pt modelId="{A0D50EB7-D319-44D3-9116-8850706F4F83}" type="pres">
      <dgm:prSet presAssocID="{C7BDA67D-6D30-437B-9DF9-C2B0E6788777}" presName="quadrant2" presStyleLbl="node1" presStyleIdx="1" presStyleCnt="4" custScaleX="94703" custScaleY="96633" custLinFactNeighborX="1481" custLinFactNeighborY="2733">
        <dgm:presLayoutVars>
          <dgm:chMax val="1"/>
          <dgm:bulletEnabled val="1"/>
        </dgm:presLayoutVars>
      </dgm:prSet>
      <dgm:spPr/>
    </dgm:pt>
    <dgm:pt modelId="{931FDC2C-5D82-4173-BC67-14C34D6FF462}" type="pres">
      <dgm:prSet presAssocID="{C7BDA67D-6D30-437B-9DF9-C2B0E6788777}" presName="quadrant3" presStyleLbl="node1" presStyleIdx="2" presStyleCnt="4" custScaleX="96404" custScaleY="99382">
        <dgm:presLayoutVars>
          <dgm:chMax val="1"/>
          <dgm:bulletEnabled val="1"/>
        </dgm:presLayoutVars>
      </dgm:prSet>
      <dgm:spPr/>
    </dgm:pt>
    <dgm:pt modelId="{E3051405-D845-41DE-BAD6-7A6F94857DCE}" type="pres">
      <dgm:prSet presAssocID="{C7BDA67D-6D30-437B-9DF9-C2B0E6788777}" presName="quadrant4" presStyleLbl="node1" presStyleIdx="3" presStyleCnt="4" custScaleY="98912">
        <dgm:presLayoutVars>
          <dgm:chMax val="1"/>
          <dgm:bulletEnabled val="1"/>
        </dgm:presLayoutVars>
      </dgm:prSet>
      <dgm:spPr/>
    </dgm:pt>
    <dgm:pt modelId="{69D77611-86ED-4345-8203-97ECAF43B9C3}" type="pres">
      <dgm:prSet presAssocID="{C7BDA67D-6D30-437B-9DF9-C2B0E6788777}" presName="quadrantPlaceholder" presStyleCnt="0"/>
      <dgm:spPr/>
    </dgm:pt>
    <dgm:pt modelId="{951742F1-A7FA-48BE-B0BD-C8F3BFCC1006}" type="pres">
      <dgm:prSet presAssocID="{C7BDA67D-6D30-437B-9DF9-C2B0E6788777}" presName="center1" presStyleLbl="fgShp" presStyleIdx="0" presStyleCnt="2"/>
      <dgm:spPr/>
    </dgm:pt>
    <dgm:pt modelId="{A3C150E1-3D83-415F-8F53-9F3E339C64D5}" type="pres">
      <dgm:prSet presAssocID="{C7BDA67D-6D30-437B-9DF9-C2B0E6788777}" presName="center2" presStyleLbl="fgShp" presStyleIdx="1" presStyleCnt="2"/>
      <dgm:spPr/>
    </dgm:pt>
  </dgm:ptLst>
  <dgm:cxnLst>
    <dgm:cxn modelId="{2DD5EC2E-1EEE-4D22-A0E7-82315A557EEE}" type="presOf" srcId="{D4A5F79A-1406-4D19-A26F-345DC15D0588}" destId="{AC73AB45-1893-410B-8DEA-83F0F965FA6A}" srcOrd="1" destOrd="0" presId="urn:microsoft.com/office/officeart/2005/8/layout/cycle4"/>
    <dgm:cxn modelId="{55732830-EC4F-4766-A530-882A8896B806}" type="presOf" srcId="{7606B76A-1B29-4E2E-95B6-D27663AE5FC0}" destId="{46BC7129-5E68-4AAD-8E87-F7D5565BB347}" srcOrd="1" destOrd="0" presId="urn:microsoft.com/office/officeart/2005/8/layout/cycle4"/>
    <dgm:cxn modelId="{77ED4832-EFB4-4CCF-9118-64C119433B0A}" type="presOf" srcId="{60D0F1D2-2555-4973-82C5-6DFDC3A4E394}" destId="{E3051405-D845-41DE-BAD6-7A6F94857DCE}" srcOrd="0" destOrd="0" presId="urn:microsoft.com/office/officeart/2005/8/layout/cycle4"/>
    <dgm:cxn modelId="{3048616A-F5A9-4902-8B29-406EB2AF7A1C}" type="presOf" srcId="{7606B76A-1B29-4E2E-95B6-D27663AE5FC0}" destId="{B81926C2-878B-4FEC-B31C-519171320A90}" srcOrd="0" destOrd="0" presId="urn:microsoft.com/office/officeart/2005/8/layout/cycle4"/>
    <dgm:cxn modelId="{CE3ED46A-D3A2-4777-AD24-DDA701929F6D}" srcId="{60D0F1D2-2555-4973-82C5-6DFDC3A4E394}" destId="{7606B76A-1B29-4E2E-95B6-D27663AE5FC0}" srcOrd="0" destOrd="0" parTransId="{DB73F36B-4513-461F-8EA6-CC37BC943A27}" sibTransId="{53E10116-37C5-42AD-9738-2E06510C31FC}"/>
    <dgm:cxn modelId="{81809351-1165-47D2-8559-0F2E05C1FB4E}" type="presOf" srcId="{DA164D25-34EA-45DA-85B2-80516E561484}" destId="{FA030FC4-74E5-42CE-B8F0-D88AB7C03D1B}" srcOrd="1" destOrd="0" presId="urn:microsoft.com/office/officeart/2005/8/layout/cycle4"/>
    <dgm:cxn modelId="{D0EED07F-A8B0-4C04-B8FD-F639F5304B3C}" srcId="{C7BDA67D-6D30-437B-9DF9-C2B0E6788777}" destId="{882FE2B6-F6CF-48F5-B1D4-29C87844A02D}" srcOrd="1" destOrd="0" parTransId="{A1F0D16B-294F-48AA-91B5-5FEB4E1CA0FB}" sibTransId="{3B839741-DCF5-43BF-89BF-16B8361A3AA8}"/>
    <dgm:cxn modelId="{D3A9BE8B-547D-450D-B6CD-5CC111FE6721}" type="presOf" srcId="{364D9E6A-5C3E-4256-BB28-75C76E2D202F}" destId="{8902ADD0-C424-48A5-97F5-CD9487A74EDD}" srcOrd="0" destOrd="0" presId="urn:microsoft.com/office/officeart/2005/8/layout/cycle4"/>
    <dgm:cxn modelId="{824ACD90-5876-452F-AF18-698AA2A1E5CD}" srcId="{CE3C9EC0-1C5A-475C-8CA5-2FAD657F490E}" destId="{B2BED29B-8CDB-4670-AFE1-9B381EA37D49}" srcOrd="0" destOrd="0" parTransId="{8E917AE6-77D5-4046-AB08-8C71A6E98DBF}" sibTransId="{591A660C-0C3E-4CE5-8345-01255C1A244C}"/>
    <dgm:cxn modelId="{9D2EC1A4-DC74-4539-8233-F30222DC2779}" type="presOf" srcId="{C7BDA67D-6D30-437B-9DF9-C2B0E6788777}" destId="{254BBFF4-1B35-4317-9016-CE0A67EA74D6}" srcOrd="0" destOrd="0" presId="urn:microsoft.com/office/officeart/2005/8/layout/cycle4"/>
    <dgm:cxn modelId="{D40247A7-763C-4465-BC79-F159FE0DE613}" type="presOf" srcId="{CE3C9EC0-1C5A-475C-8CA5-2FAD657F490E}" destId="{931FDC2C-5D82-4173-BC67-14C34D6FF462}" srcOrd="0" destOrd="0" presId="urn:microsoft.com/office/officeart/2005/8/layout/cycle4"/>
    <dgm:cxn modelId="{AD0D86AA-86BB-409B-82C4-61EB4AFC8250}" srcId="{C7BDA67D-6D30-437B-9DF9-C2B0E6788777}" destId="{60D0F1D2-2555-4973-82C5-6DFDC3A4E394}" srcOrd="3" destOrd="0" parTransId="{16DCD15D-A1F9-45F5-8F4D-895530627A72}" sibTransId="{25DA3E37-300F-4C3D-A819-1B0FA676C41D}"/>
    <dgm:cxn modelId="{6B4424B1-5055-4AED-B971-B6FA070DFC38}" type="presOf" srcId="{B2BED29B-8CDB-4670-AFE1-9B381EA37D49}" destId="{0BAFE063-17C0-4811-A982-2DAE92317F68}" srcOrd="1" destOrd="0" presId="urn:microsoft.com/office/officeart/2005/8/layout/cycle4"/>
    <dgm:cxn modelId="{009C77BE-ADC5-42DE-972C-AB0B4A62466C}" srcId="{C7BDA67D-6D30-437B-9DF9-C2B0E6788777}" destId="{CE3C9EC0-1C5A-475C-8CA5-2FAD657F490E}" srcOrd="2" destOrd="0" parTransId="{9CCB74B4-1567-47AC-99F6-F7C6A73A494E}" sibTransId="{C17A42AA-DE19-4B57-8019-787B1857AEBD}"/>
    <dgm:cxn modelId="{C9E89CC0-0D67-452A-B6D8-B22ECC13F3EF}" srcId="{C7BDA67D-6D30-437B-9DF9-C2B0E6788777}" destId="{364D9E6A-5C3E-4256-BB28-75C76E2D202F}" srcOrd="0" destOrd="0" parTransId="{6B81AD8E-F4EE-4D88-B67E-5AEB7B8569BA}" sibTransId="{42B75943-B33D-4DAF-A62E-A9128984206F}"/>
    <dgm:cxn modelId="{0DC59BD1-FB8D-4FE7-9B90-2CE0ECE05FC4}" type="presOf" srcId="{882FE2B6-F6CF-48F5-B1D4-29C87844A02D}" destId="{A0D50EB7-D319-44D3-9116-8850706F4F83}" srcOrd="0" destOrd="0" presId="urn:microsoft.com/office/officeart/2005/8/layout/cycle4"/>
    <dgm:cxn modelId="{083AA3D4-2AA3-46DD-AE56-AB271C2EB256}" type="presOf" srcId="{D4A5F79A-1406-4D19-A26F-345DC15D0588}" destId="{A7D0359C-4CF2-4640-A0A8-B6AE3BBE2691}" srcOrd="0" destOrd="0" presId="urn:microsoft.com/office/officeart/2005/8/layout/cycle4"/>
    <dgm:cxn modelId="{D5B1F7E3-906C-48A4-B295-FA51120E69C8}" type="presOf" srcId="{DA164D25-34EA-45DA-85B2-80516E561484}" destId="{4BEEC219-0CD8-4751-983D-02D35AAE9AC1}" srcOrd="0" destOrd="0" presId="urn:microsoft.com/office/officeart/2005/8/layout/cycle4"/>
    <dgm:cxn modelId="{B52DFAEE-5870-4FC7-8F48-804778EC2F65}" srcId="{882FE2B6-F6CF-48F5-B1D4-29C87844A02D}" destId="{D4A5F79A-1406-4D19-A26F-345DC15D0588}" srcOrd="0" destOrd="0" parTransId="{33CACA1F-202E-4AEE-A27C-1417DF51BCD8}" sibTransId="{002F3378-DB07-42A7-8BF1-B0C161388461}"/>
    <dgm:cxn modelId="{BFD4F1F6-5CA3-46B0-90CA-347B0233D7A0}" srcId="{C7BDA67D-6D30-437B-9DF9-C2B0E6788777}" destId="{7DB2ACE4-2D8D-4592-A0C7-2BD86B379A68}" srcOrd="4" destOrd="0" parTransId="{9E57F394-D5BC-4F40-9ADE-88693DCE4DBA}" sibTransId="{2CA9B69B-21A2-4EAF-BCC6-EBAF6D048954}"/>
    <dgm:cxn modelId="{C77431FB-F56C-420C-8075-C2E5D70DDE3C}" type="presOf" srcId="{B2BED29B-8CDB-4670-AFE1-9B381EA37D49}" destId="{9BD00987-EFC6-4DEB-882E-3F2B2A108613}" srcOrd="0" destOrd="0" presId="urn:microsoft.com/office/officeart/2005/8/layout/cycle4"/>
    <dgm:cxn modelId="{40F464FB-1D53-4C04-A1F2-DF118A219984}" srcId="{364D9E6A-5C3E-4256-BB28-75C76E2D202F}" destId="{DA164D25-34EA-45DA-85B2-80516E561484}" srcOrd="0" destOrd="0" parTransId="{AC6B5C36-3BB8-4624-A0CB-E82EF484AC29}" sibTransId="{956B7704-ACBF-41C2-95AA-9ABAAEE9E6FD}"/>
    <dgm:cxn modelId="{195B3434-66F3-4C26-A755-A80473B36816}" type="presParOf" srcId="{254BBFF4-1B35-4317-9016-CE0A67EA74D6}" destId="{D3B37B44-08CA-4B20-A406-16AE6E73A29F}" srcOrd="0" destOrd="0" presId="urn:microsoft.com/office/officeart/2005/8/layout/cycle4"/>
    <dgm:cxn modelId="{B7A56A5A-1C96-4373-A256-C0B5D531D49A}" type="presParOf" srcId="{D3B37B44-08CA-4B20-A406-16AE6E73A29F}" destId="{6BF83A38-08A5-4A84-AA38-4333E98902EF}" srcOrd="0" destOrd="0" presId="urn:microsoft.com/office/officeart/2005/8/layout/cycle4"/>
    <dgm:cxn modelId="{D9DE92AB-6161-4928-92D0-50EC828B5278}" type="presParOf" srcId="{6BF83A38-08A5-4A84-AA38-4333E98902EF}" destId="{4BEEC219-0CD8-4751-983D-02D35AAE9AC1}" srcOrd="0" destOrd="0" presId="urn:microsoft.com/office/officeart/2005/8/layout/cycle4"/>
    <dgm:cxn modelId="{94D7386E-001D-455A-B76A-E04C774B1E3B}" type="presParOf" srcId="{6BF83A38-08A5-4A84-AA38-4333E98902EF}" destId="{FA030FC4-74E5-42CE-B8F0-D88AB7C03D1B}" srcOrd="1" destOrd="0" presId="urn:microsoft.com/office/officeart/2005/8/layout/cycle4"/>
    <dgm:cxn modelId="{DFE553C3-70D5-43BD-8F3F-00447ACE4762}" type="presParOf" srcId="{D3B37B44-08CA-4B20-A406-16AE6E73A29F}" destId="{7CFEA9CD-4BCA-43F4-977E-FE5246E176F7}" srcOrd="1" destOrd="0" presId="urn:microsoft.com/office/officeart/2005/8/layout/cycle4"/>
    <dgm:cxn modelId="{6B694597-A064-4CAE-B5E6-D047FB8AB1FD}" type="presParOf" srcId="{7CFEA9CD-4BCA-43F4-977E-FE5246E176F7}" destId="{A7D0359C-4CF2-4640-A0A8-B6AE3BBE2691}" srcOrd="0" destOrd="0" presId="urn:microsoft.com/office/officeart/2005/8/layout/cycle4"/>
    <dgm:cxn modelId="{E084AF4C-B77E-4F26-91A2-AA962E04B154}" type="presParOf" srcId="{7CFEA9CD-4BCA-43F4-977E-FE5246E176F7}" destId="{AC73AB45-1893-410B-8DEA-83F0F965FA6A}" srcOrd="1" destOrd="0" presId="urn:microsoft.com/office/officeart/2005/8/layout/cycle4"/>
    <dgm:cxn modelId="{26E3075C-DCEB-4E8F-8295-AA177229B08A}" type="presParOf" srcId="{D3B37B44-08CA-4B20-A406-16AE6E73A29F}" destId="{BE1C2FC2-8CBC-401C-9567-4C5DD82AB0CC}" srcOrd="2" destOrd="0" presId="urn:microsoft.com/office/officeart/2005/8/layout/cycle4"/>
    <dgm:cxn modelId="{6128D78E-999D-4912-B687-460D353E1E77}" type="presParOf" srcId="{BE1C2FC2-8CBC-401C-9567-4C5DD82AB0CC}" destId="{9BD00987-EFC6-4DEB-882E-3F2B2A108613}" srcOrd="0" destOrd="0" presId="urn:microsoft.com/office/officeart/2005/8/layout/cycle4"/>
    <dgm:cxn modelId="{95F3E807-C416-47DA-AAD2-FCC3C05E025C}" type="presParOf" srcId="{BE1C2FC2-8CBC-401C-9567-4C5DD82AB0CC}" destId="{0BAFE063-17C0-4811-A982-2DAE92317F68}" srcOrd="1" destOrd="0" presId="urn:microsoft.com/office/officeart/2005/8/layout/cycle4"/>
    <dgm:cxn modelId="{155059D4-B1D1-4AE4-8392-8529F7A0609C}" type="presParOf" srcId="{D3B37B44-08CA-4B20-A406-16AE6E73A29F}" destId="{FD641068-71DB-487B-8ECB-88765F94540F}" srcOrd="3" destOrd="0" presId="urn:microsoft.com/office/officeart/2005/8/layout/cycle4"/>
    <dgm:cxn modelId="{6C5F9683-931E-41A7-A25A-7FF4F488395B}" type="presParOf" srcId="{FD641068-71DB-487B-8ECB-88765F94540F}" destId="{B81926C2-878B-4FEC-B31C-519171320A90}" srcOrd="0" destOrd="0" presId="urn:microsoft.com/office/officeart/2005/8/layout/cycle4"/>
    <dgm:cxn modelId="{F28E4AA4-25EB-4657-B148-EA9259E80267}" type="presParOf" srcId="{FD641068-71DB-487B-8ECB-88765F94540F}" destId="{46BC7129-5E68-4AAD-8E87-F7D5565BB347}" srcOrd="1" destOrd="0" presId="urn:microsoft.com/office/officeart/2005/8/layout/cycle4"/>
    <dgm:cxn modelId="{E0E5DED6-1F5F-4ADD-90FC-7E9E233FBC6F}" type="presParOf" srcId="{D3B37B44-08CA-4B20-A406-16AE6E73A29F}" destId="{F514DF79-EF19-493E-81CF-F0B81476DC32}" srcOrd="4" destOrd="0" presId="urn:microsoft.com/office/officeart/2005/8/layout/cycle4"/>
    <dgm:cxn modelId="{5860CAF9-E1B9-4B5C-B0FD-9A143899CF35}" type="presParOf" srcId="{254BBFF4-1B35-4317-9016-CE0A67EA74D6}" destId="{F8E0223F-4974-4ACB-810C-DF044573D0CC}" srcOrd="1" destOrd="0" presId="urn:microsoft.com/office/officeart/2005/8/layout/cycle4"/>
    <dgm:cxn modelId="{B27B82F9-96C6-4C52-8CBB-A3B533F7C50C}" type="presParOf" srcId="{F8E0223F-4974-4ACB-810C-DF044573D0CC}" destId="{8902ADD0-C424-48A5-97F5-CD9487A74EDD}" srcOrd="0" destOrd="0" presId="urn:microsoft.com/office/officeart/2005/8/layout/cycle4"/>
    <dgm:cxn modelId="{C13BF985-733F-4C7A-8FEF-651731D1FB23}" type="presParOf" srcId="{F8E0223F-4974-4ACB-810C-DF044573D0CC}" destId="{A0D50EB7-D319-44D3-9116-8850706F4F83}" srcOrd="1" destOrd="0" presId="urn:microsoft.com/office/officeart/2005/8/layout/cycle4"/>
    <dgm:cxn modelId="{F5656363-4555-491D-B590-94902A433DA4}" type="presParOf" srcId="{F8E0223F-4974-4ACB-810C-DF044573D0CC}" destId="{931FDC2C-5D82-4173-BC67-14C34D6FF462}" srcOrd="2" destOrd="0" presId="urn:microsoft.com/office/officeart/2005/8/layout/cycle4"/>
    <dgm:cxn modelId="{8089BAD3-4B09-4CA0-9F97-39442F244BED}" type="presParOf" srcId="{F8E0223F-4974-4ACB-810C-DF044573D0CC}" destId="{E3051405-D845-41DE-BAD6-7A6F94857DCE}" srcOrd="3" destOrd="0" presId="urn:microsoft.com/office/officeart/2005/8/layout/cycle4"/>
    <dgm:cxn modelId="{3F26EFAF-C50A-4CC3-8D3E-189BA1EDCE3E}" type="presParOf" srcId="{F8E0223F-4974-4ACB-810C-DF044573D0CC}" destId="{69D77611-86ED-4345-8203-97ECAF43B9C3}" srcOrd="4" destOrd="0" presId="urn:microsoft.com/office/officeart/2005/8/layout/cycle4"/>
    <dgm:cxn modelId="{51CC298A-0FC5-4577-952E-2C2E6368637D}" type="presParOf" srcId="{254BBFF4-1B35-4317-9016-CE0A67EA74D6}" destId="{951742F1-A7FA-48BE-B0BD-C8F3BFCC1006}" srcOrd="2" destOrd="0" presId="urn:microsoft.com/office/officeart/2005/8/layout/cycle4"/>
    <dgm:cxn modelId="{ED43139B-B702-41E9-96D3-286E705A649B}" type="presParOf" srcId="{254BBFF4-1B35-4317-9016-CE0A67EA74D6}" destId="{A3C150E1-3D83-415F-8F53-9F3E339C64D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BDA67D-6D30-437B-9DF9-C2B0E678877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4D9E6A-5C3E-4256-BB28-75C76E2D202F}">
      <dgm:prSet phldrT="[Text]" custT="1"/>
      <dgm:spPr/>
      <dgm:t>
        <a:bodyPr/>
        <a:lstStyle/>
        <a:p>
          <a:pPr algn="ctr"/>
          <a:endParaRPr lang="en-US" sz="900" dirty="0"/>
        </a:p>
        <a:p>
          <a:pPr algn="ctr"/>
          <a:r>
            <a:rPr lang="en-US" sz="1200" dirty="0"/>
            <a:t>Government</a:t>
          </a:r>
          <a:endParaRPr lang="en-US" sz="900" dirty="0"/>
        </a:p>
      </dgm:t>
    </dgm:pt>
    <dgm:pt modelId="{6B81AD8E-F4EE-4D88-B67E-5AEB7B8569BA}" type="parTrans" cxnId="{C9E89CC0-0D67-452A-B6D8-B22ECC13F3EF}">
      <dgm:prSet/>
      <dgm:spPr/>
      <dgm:t>
        <a:bodyPr/>
        <a:lstStyle/>
        <a:p>
          <a:pPr algn="ctr"/>
          <a:endParaRPr lang="en-US"/>
        </a:p>
      </dgm:t>
    </dgm:pt>
    <dgm:pt modelId="{42B75943-B33D-4DAF-A62E-A9128984206F}" type="sibTrans" cxnId="{C9E89CC0-0D67-452A-B6D8-B22ECC13F3EF}">
      <dgm:prSet/>
      <dgm:spPr/>
      <dgm:t>
        <a:bodyPr/>
        <a:lstStyle/>
        <a:p>
          <a:pPr algn="ctr"/>
          <a:endParaRPr lang="en-US"/>
        </a:p>
      </dgm:t>
    </dgm:pt>
    <dgm:pt modelId="{DA164D25-34EA-45DA-85B2-80516E561484}">
      <dgm:prSet phldrT="[Text]" custT="1"/>
      <dgm:spPr/>
      <dgm:t>
        <a:bodyPr/>
        <a:lstStyle/>
        <a:p>
          <a:pPr algn="l"/>
          <a:r>
            <a:rPr lang="en-US" sz="1400" dirty="0"/>
            <a:t>Strengthen IP Ecosystem to support better Innovation and Commercialization space</a:t>
          </a:r>
        </a:p>
      </dgm:t>
    </dgm:pt>
    <dgm:pt modelId="{AC6B5C36-3BB8-4624-A0CB-E82EF484AC29}" type="parTrans" cxnId="{40F464FB-1D53-4C04-A1F2-DF118A219984}">
      <dgm:prSet/>
      <dgm:spPr/>
      <dgm:t>
        <a:bodyPr/>
        <a:lstStyle/>
        <a:p>
          <a:pPr algn="ctr"/>
          <a:endParaRPr lang="en-US"/>
        </a:p>
      </dgm:t>
    </dgm:pt>
    <dgm:pt modelId="{956B7704-ACBF-41C2-95AA-9ABAAEE9E6FD}" type="sibTrans" cxnId="{40F464FB-1D53-4C04-A1F2-DF118A219984}">
      <dgm:prSet/>
      <dgm:spPr/>
      <dgm:t>
        <a:bodyPr/>
        <a:lstStyle/>
        <a:p>
          <a:pPr algn="ctr"/>
          <a:endParaRPr lang="en-US"/>
        </a:p>
      </dgm:t>
    </dgm:pt>
    <dgm:pt modelId="{60D0F1D2-2555-4973-82C5-6DFDC3A4E394}">
      <dgm:prSet phldrT="[Text]"/>
      <dgm:spPr/>
      <dgm:t>
        <a:bodyPr/>
        <a:lstStyle/>
        <a:p>
          <a:pPr algn="ctr"/>
          <a:r>
            <a:rPr lang="en-US"/>
            <a:t>Future</a:t>
          </a:r>
        </a:p>
      </dgm:t>
    </dgm:pt>
    <dgm:pt modelId="{16DCD15D-A1F9-45F5-8F4D-895530627A72}" type="parTrans" cxnId="{AD0D86AA-86BB-409B-82C4-61EB4AFC8250}">
      <dgm:prSet/>
      <dgm:spPr/>
      <dgm:t>
        <a:bodyPr/>
        <a:lstStyle/>
        <a:p>
          <a:pPr algn="ctr"/>
          <a:endParaRPr lang="en-US"/>
        </a:p>
      </dgm:t>
    </dgm:pt>
    <dgm:pt modelId="{25DA3E37-300F-4C3D-A819-1B0FA676C41D}" type="sibTrans" cxnId="{AD0D86AA-86BB-409B-82C4-61EB4AFC8250}">
      <dgm:prSet/>
      <dgm:spPr/>
      <dgm:t>
        <a:bodyPr/>
        <a:lstStyle/>
        <a:p>
          <a:pPr algn="ctr"/>
          <a:endParaRPr lang="en-US"/>
        </a:p>
      </dgm:t>
    </dgm:pt>
    <dgm:pt modelId="{7606B76A-1B29-4E2E-95B6-D27663AE5FC0}">
      <dgm:prSet phldrT="[Text]" custT="1"/>
      <dgm:spPr/>
      <dgm:t>
        <a:bodyPr/>
        <a:lstStyle/>
        <a:p>
          <a:pPr algn="ctr"/>
          <a:r>
            <a:rPr lang="en-US" sz="1400" dirty="0"/>
            <a:t>Develop new initiatives in IP management and value creation</a:t>
          </a:r>
        </a:p>
      </dgm:t>
    </dgm:pt>
    <dgm:pt modelId="{DB73F36B-4513-461F-8EA6-CC37BC943A27}" type="parTrans" cxnId="{CE3ED46A-D3A2-4777-AD24-DDA701929F6D}">
      <dgm:prSet/>
      <dgm:spPr/>
      <dgm:t>
        <a:bodyPr/>
        <a:lstStyle/>
        <a:p>
          <a:pPr algn="ctr"/>
          <a:endParaRPr lang="en-US"/>
        </a:p>
      </dgm:t>
    </dgm:pt>
    <dgm:pt modelId="{53E10116-37C5-42AD-9738-2E06510C31FC}" type="sibTrans" cxnId="{CE3ED46A-D3A2-4777-AD24-DDA701929F6D}">
      <dgm:prSet/>
      <dgm:spPr/>
      <dgm:t>
        <a:bodyPr/>
        <a:lstStyle/>
        <a:p>
          <a:pPr algn="ctr"/>
          <a:endParaRPr lang="en-US"/>
        </a:p>
      </dgm:t>
    </dgm:pt>
    <dgm:pt modelId="{882FE2B6-F6CF-48F5-B1D4-29C87844A02D}">
      <dgm:prSet phldrT="[Text]" custT="1"/>
      <dgm:spPr/>
      <dgm:t>
        <a:bodyPr/>
        <a:lstStyle/>
        <a:p>
          <a:pPr algn="ctr"/>
          <a:r>
            <a:rPr lang="en-US" sz="1200"/>
            <a:t>Strategies &amp; Policies</a:t>
          </a:r>
        </a:p>
        <a:p>
          <a:pPr algn="ctr"/>
          <a:endParaRPr lang="en-US" sz="800"/>
        </a:p>
      </dgm:t>
    </dgm:pt>
    <dgm:pt modelId="{3B839741-DCF5-43BF-89BF-16B8361A3AA8}" type="sibTrans" cxnId="{D0EED07F-A8B0-4C04-B8FD-F639F5304B3C}">
      <dgm:prSet/>
      <dgm:spPr/>
      <dgm:t>
        <a:bodyPr/>
        <a:lstStyle/>
        <a:p>
          <a:pPr algn="ctr"/>
          <a:endParaRPr lang="en-US"/>
        </a:p>
      </dgm:t>
    </dgm:pt>
    <dgm:pt modelId="{A1F0D16B-294F-48AA-91B5-5FEB4E1CA0FB}" type="parTrans" cxnId="{D0EED07F-A8B0-4C04-B8FD-F639F5304B3C}">
      <dgm:prSet/>
      <dgm:spPr/>
      <dgm:t>
        <a:bodyPr/>
        <a:lstStyle/>
        <a:p>
          <a:pPr algn="ctr"/>
          <a:endParaRPr lang="en-US"/>
        </a:p>
      </dgm:t>
    </dgm:pt>
    <dgm:pt modelId="{B2BED29B-8CDB-4670-AFE1-9B381EA37D49}">
      <dgm:prSet phldrT="[Text]" custT="1"/>
      <dgm:spPr/>
      <dgm:t>
        <a:bodyPr/>
        <a:lstStyle/>
        <a:p>
          <a:pPr algn="ctr"/>
          <a:r>
            <a:rPr lang="en-US" sz="1400"/>
            <a:t>Significantly grow the community of IP and commercialization experts</a:t>
          </a:r>
        </a:p>
      </dgm:t>
    </dgm:pt>
    <dgm:pt modelId="{591A660C-0C3E-4CE5-8345-01255C1A244C}" type="sibTrans" cxnId="{824ACD90-5876-452F-AF18-698AA2A1E5CD}">
      <dgm:prSet/>
      <dgm:spPr/>
      <dgm:t>
        <a:bodyPr/>
        <a:lstStyle/>
        <a:p>
          <a:pPr algn="ctr"/>
          <a:endParaRPr lang="en-US"/>
        </a:p>
      </dgm:t>
    </dgm:pt>
    <dgm:pt modelId="{8E917AE6-77D5-4046-AB08-8C71A6E98DBF}" type="parTrans" cxnId="{824ACD90-5876-452F-AF18-698AA2A1E5CD}">
      <dgm:prSet/>
      <dgm:spPr/>
      <dgm:t>
        <a:bodyPr/>
        <a:lstStyle/>
        <a:p>
          <a:pPr algn="ctr"/>
          <a:endParaRPr lang="en-US"/>
        </a:p>
      </dgm:t>
    </dgm:pt>
    <dgm:pt modelId="{CE3C9EC0-1C5A-475C-8CA5-2FAD657F490E}">
      <dgm:prSet phldrT="[Text]"/>
      <dgm:spPr/>
      <dgm:t>
        <a:bodyPr/>
        <a:lstStyle/>
        <a:p>
          <a:pPr algn="ctr"/>
          <a:r>
            <a:rPr lang="en-US"/>
            <a:t>Economy</a:t>
          </a:r>
        </a:p>
      </dgm:t>
    </dgm:pt>
    <dgm:pt modelId="{C17A42AA-DE19-4B57-8019-787B1857AEBD}" type="sibTrans" cxnId="{009C77BE-ADC5-42DE-972C-AB0B4A62466C}">
      <dgm:prSet/>
      <dgm:spPr/>
      <dgm:t>
        <a:bodyPr/>
        <a:lstStyle/>
        <a:p>
          <a:pPr algn="ctr"/>
          <a:endParaRPr lang="en-US"/>
        </a:p>
      </dgm:t>
    </dgm:pt>
    <dgm:pt modelId="{9CCB74B4-1567-47AC-99F6-F7C6A73A494E}" type="parTrans" cxnId="{009C77BE-ADC5-42DE-972C-AB0B4A62466C}">
      <dgm:prSet/>
      <dgm:spPr/>
      <dgm:t>
        <a:bodyPr/>
        <a:lstStyle/>
        <a:p>
          <a:pPr algn="ctr"/>
          <a:endParaRPr lang="en-US"/>
        </a:p>
      </dgm:t>
    </dgm:pt>
    <dgm:pt modelId="{7DB2ACE4-2D8D-4592-A0C7-2BD86B379A68}">
      <dgm:prSet phldrT="[Text]" custScaleX="148161" custScaleY="147390" custLinFactNeighborX="16881"/>
      <dgm:spPr/>
      <dgm:t>
        <a:bodyPr/>
        <a:lstStyle/>
        <a:p>
          <a:endParaRPr lang="en-US"/>
        </a:p>
      </dgm:t>
    </dgm:pt>
    <dgm:pt modelId="{9E57F394-D5BC-4F40-9ADE-88693DCE4DBA}" type="parTrans" cxnId="{BFD4F1F6-5CA3-46B0-90CA-347B0233D7A0}">
      <dgm:prSet/>
      <dgm:spPr/>
      <dgm:t>
        <a:bodyPr/>
        <a:lstStyle/>
        <a:p>
          <a:endParaRPr lang="en-US"/>
        </a:p>
      </dgm:t>
    </dgm:pt>
    <dgm:pt modelId="{2CA9B69B-21A2-4EAF-BCC6-EBAF6D048954}" type="sibTrans" cxnId="{BFD4F1F6-5CA3-46B0-90CA-347B0233D7A0}">
      <dgm:prSet/>
      <dgm:spPr/>
      <dgm:t>
        <a:bodyPr/>
        <a:lstStyle/>
        <a:p>
          <a:endParaRPr lang="en-US"/>
        </a:p>
      </dgm:t>
    </dgm:pt>
    <dgm:pt modelId="{D4A5F79A-1406-4D19-A26F-345DC15D0588}">
      <dgm:prSet phldrT="[Text]" custT="1"/>
      <dgm:spPr/>
      <dgm:t>
        <a:bodyPr/>
        <a:lstStyle/>
        <a:p>
          <a:pPr algn="ctr"/>
          <a:r>
            <a:rPr lang="en-US" sz="1400" dirty="0"/>
            <a:t>Strengthen regional and national capabilities to commercialize</a:t>
          </a:r>
        </a:p>
      </dgm:t>
    </dgm:pt>
    <dgm:pt modelId="{002F3378-DB07-42A7-8BF1-B0C161388461}" type="sibTrans" cxnId="{B52DFAEE-5870-4FC7-8F48-804778EC2F65}">
      <dgm:prSet/>
      <dgm:spPr/>
      <dgm:t>
        <a:bodyPr/>
        <a:lstStyle/>
        <a:p>
          <a:pPr algn="ctr"/>
          <a:endParaRPr lang="en-US"/>
        </a:p>
      </dgm:t>
    </dgm:pt>
    <dgm:pt modelId="{33CACA1F-202E-4AEE-A27C-1417DF51BCD8}" type="parTrans" cxnId="{B52DFAEE-5870-4FC7-8F48-804778EC2F65}">
      <dgm:prSet/>
      <dgm:spPr/>
      <dgm:t>
        <a:bodyPr/>
        <a:lstStyle/>
        <a:p>
          <a:pPr algn="ctr"/>
          <a:endParaRPr lang="en-US"/>
        </a:p>
      </dgm:t>
    </dgm:pt>
    <dgm:pt modelId="{254BBFF4-1B35-4317-9016-CE0A67EA74D6}" type="pres">
      <dgm:prSet presAssocID="{C7BDA67D-6D30-437B-9DF9-C2B0E678877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3B37B44-08CA-4B20-A406-16AE6E73A29F}" type="pres">
      <dgm:prSet presAssocID="{C7BDA67D-6D30-437B-9DF9-C2B0E6788777}" presName="children" presStyleCnt="0"/>
      <dgm:spPr/>
    </dgm:pt>
    <dgm:pt modelId="{6BF83A38-08A5-4A84-AA38-4333E98902EF}" type="pres">
      <dgm:prSet presAssocID="{C7BDA67D-6D30-437B-9DF9-C2B0E6788777}" presName="child1group" presStyleCnt="0"/>
      <dgm:spPr/>
    </dgm:pt>
    <dgm:pt modelId="{4BEEC219-0CD8-4751-983D-02D35AAE9AC1}" type="pres">
      <dgm:prSet presAssocID="{C7BDA67D-6D30-437B-9DF9-C2B0E6788777}" presName="child1" presStyleLbl="bgAcc1" presStyleIdx="0" presStyleCnt="4" custScaleX="157297" custScaleY="142669" custLinFactNeighborX="-33738" custLinFactNeighborY="-930"/>
      <dgm:spPr/>
    </dgm:pt>
    <dgm:pt modelId="{FA030FC4-74E5-42CE-B8F0-D88AB7C03D1B}" type="pres">
      <dgm:prSet presAssocID="{C7BDA67D-6D30-437B-9DF9-C2B0E6788777}" presName="child1Text" presStyleLbl="bgAcc1" presStyleIdx="0" presStyleCnt="4">
        <dgm:presLayoutVars>
          <dgm:bulletEnabled val="1"/>
        </dgm:presLayoutVars>
      </dgm:prSet>
      <dgm:spPr/>
    </dgm:pt>
    <dgm:pt modelId="{7CFEA9CD-4BCA-43F4-977E-FE5246E176F7}" type="pres">
      <dgm:prSet presAssocID="{C7BDA67D-6D30-437B-9DF9-C2B0E6788777}" presName="child2group" presStyleCnt="0"/>
      <dgm:spPr/>
    </dgm:pt>
    <dgm:pt modelId="{A7D0359C-4CF2-4640-A0A8-B6AE3BBE2691}" type="pres">
      <dgm:prSet presAssocID="{C7BDA67D-6D30-437B-9DF9-C2B0E6788777}" presName="child2" presStyleLbl="bgAcc1" presStyleIdx="1" presStyleCnt="4" custScaleX="157559" custScaleY="147390" custLinFactNeighborX="16881"/>
      <dgm:spPr/>
    </dgm:pt>
    <dgm:pt modelId="{AC73AB45-1893-410B-8DEA-83F0F965FA6A}" type="pres">
      <dgm:prSet presAssocID="{C7BDA67D-6D30-437B-9DF9-C2B0E6788777}" presName="child2Text" presStyleLbl="bgAcc1" presStyleIdx="1" presStyleCnt="4">
        <dgm:presLayoutVars>
          <dgm:bulletEnabled val="1"/>
        </dgm:presLayoutVars>
      </dgm:prSet>
      <dgm:spPr/>
    </dgm:pt>
    <dgm:pt modelId="{BE1C2FC2-8CBC-401C-9567-4C5DD82AB0CC}" type="pres">
      <dgm:prSet presAssocID="{C7BDA67D-6D30-437B-9DF9-C2B0E6788777}" presName="child3group" presStyleCnt="0"/>
      <dgm:spPr/>
    </dgm:pt>
    <dgm:pt modelId="{9BD00987-EFC6-4DEB-882E-3F2B2A108613}" type="pres">
      <dgm:prSet presAssocID="{C7BDA67D-6D30-437B-9DF9-C2B0E6788777}" presName="child3" presStyleLbl="bgAcc1" presStyleIdx="2" presStyleCnt="4" custScaleX="164949" custScaleY="145025" custLinFactNeighborX="30389" custLinFactNeighborY="-25596"/>
      <dgm:spPr/>
    </dgm:pt>
    <dgm:pt modelId="{0BAFE063-17C0-4811-A982-2DAE92317F68}" type="pres">
      <dgm:prSet presAssocID="{C7BDA67D-6D30-437B-9DF9-C2B0E6788777}" presName="child3Text" presStyleLbl="bgAcc1" presStyleIdx="2" presStyleCnt="4">
        <dgm:presLayoutVars>
          <dgm:bulletEnabled val="1"/>
        </dgm:presLayoutVars>
      </dgm:prSet>
      <dgm:spPr/>
    </dgm:pt>
    <dgm:pt modelId="{FD641068-71DB-487B-8ECB-88765F94540F}" type="pres">
      <dgm:prSet presAssocID="{C7BDA67D-6D30-437B-9DF9-C2B0E6788777}" presName="child4group" presStyleCnt="0"/>
      <dgm:spPr/>
    </dgm:pt>
    <dgm:pt modelId="{B81926C2-878B-4FEC-B31C-519171320A90}" type="pres">
      <dgm:prSet presAssocID="{C7BDA67D-6D30-437B-9DF9-C2B0E6788777}" presName="child4" presStyleLbl="bgAcc1" presStyleIdx="3" presStyleCnt="4" custScaleX="161190" custScaleY="124054" custLinFactNeighborX="-18324" custLinFactNeighborY="-21576"/>
      <dgm:spPr/>
    </dgm:pt>
    <dgm:pt modelId="{46BC7129-5E68-4AAD-8E87-F7D5565BB347}" type="pres">
      <dgm:prSet presAssocID="{C7BDA67D-6D30-437B-9DF9-C2B0E6788777}" presName="child4Text" presStyleLbl="bgAcc1" presStyleIdx="3" presStyleCnt="4">
        <dgm:presLayoutVars>
          <dgm:bulletEnabled val="1"/>
        </dgm:presLayoutVars>
      </dgm:prSet>
      <dgm:spPr/>
    </dgm:pt>
    <dgm:pt modelId="{F514DF79-EF19-493E-81CF-F0B81476DC32}" type="pres">
      <dgm:prSet presAssocID="{C7BDA67D-6D30-437B-9DF9-C2B0E6788777}" presName="childPlaceholder" presStyleCnt="0"/>
      <dgm:spPr/>
    </dgm:pt>
    <dgm:pt modelId="{F8E0223F-4974-4ACB-810C-DF044573D0CC}" type="pres">
      <dgm:prSet presAssocID="{C7BDA67D-6D30-437B-9DF9-C2B0E6788777}" presName="circle" presStyleCnt="0"/>
      <dgm:spPr/>
    </dgm:pt>
    <dgm:pt modelId="{8902ADD0-C424-48A5-97F5-CD9487A74EDD}" type="pres">
      <dgm:prSet presAssocID="{C7BDA67D-6D30-437B-9DF9-C2B0E6788777}" presName="quadrant1" presStyleLbl="node1" presStyleIdx="0" presStyleCnt="4" custScaleX="97679" custScaleY="98269" custLinFactNeighborX="1330" custLinFactNeighborY="2995">
        <dgm:presLayoutVars>
          <dgm:chMax val="1"/>
          <dgm:bulletEnabled val="1"/>
        </dgm:presLayoutVars>
      </dgm:prSet>
      <dgm:spPr/>
    </dgm:pt>
    <dgm:pt modelId="{A0D50EB7-D319-44D3-9116-8850706F4F83}" type="pres">
      <dgm:prSet presAssocID="{C7BDA67D-6D30-437B-9DF9-C2B0E6788777}" presName="quadrant2" presStyleLbl="node1" presStyleIdx="1" presStyleCnt="4" custScaleX="94703" custScaleY="96633" custLinFactNeighborX="1481" custLinFactNeighborY="2733">
        <dgm:presLayoutVars>
          <dgm:chMax val="1"/>
          <dgm:bulletEnabled val="1"/>
        </dgm:presLayoutVars>
      </dgm:prSet>
      <dgm:spPr/>
    </dgm:pt>
    <dgm:pt modelId="{931FDC2C-5D82-4173-BC67-14C34D6FF462}" type="pres">
      <dgm:prSet presAssocID="{C7BDA67D-6D30-437B-9DF9-C2B0E6788777}" presName="quadrant3" presStyleLbl="node1" presStyleIdx="2" presStyleCnt="4" custScaleX="96404" custScaleY="99382">
        <dgm:presLayoutVars>
          <dgm:chMax val="1"/>
          <dgm:bulletEnabled val="1"/>
        </dgm:presLayoutVars>
      </dgm:prSet>
      <dgm:spPr/>
    </dgm:pt>
    <dgm:pt modelId="{E3051405-D845-41DE-BAD6-7A6F94857DCE}" type="pres">
      <dgm:prSet presAssocID="{C7BDA67D-6D30-437B-9DF9-C2B0E6788777}" presName="quadrant4" presStyleLbl="node1" presStyleIdx="3" presStyleCnt="4" custScaleY="98912">
        <dgm:presLayoutVars>
          <dgm:chMax val="1"/>
          <dgm:bulletEnabled val="1"/>
        </dgm:presLayoutVars>
      </dgm:prSet>
      <dgm:spPr/>
    </dgm:pt>
    <dgm:pt modelId="{69D77611-86ED-4345-8203-97ECAF43B9C3}" type="pres">
      <dgm:prSet presAssocID="{C7BDA67D-6D30-437B-9DF9-C2B0E6788777}" presName="quadrantPlaceholder" presStyleCnt="0"/>
      <dgm:spPr/>
    </dgm:pt>
    <dgm:pt modelId="{951742F1-A7FA-48BE-B0BD-C8F3BFCC1006}" type="pres">
      <dgm:prSet presAssocID="{C7BDA67D-6D30-437B-9DF9-C2B0E6788777}" presName="center1" presStyleLbl="fgShp" presStyleIdx="0" presStyleCnt="2"/>
      <dgm:spPr/>
    </dgm:pt>
    <dgm:pt modelId="{A3C150E1-3D83-415F-8F53-9F3E339C64D5}" type="pres">
      <dgm:prSet presAssocID="{C7BDA67D-6D30-437B-9DF9-C2B0E6788777}" presName="center2" presStyleLbl="fgShp" presStyleIdx="1" presStyleCnt="2"/>
      <dgm:spPr/>
    </dgm:pt>
  </dgm:ptLst>
  <dgm:cxnLst>
    <dgm:cxn modelId="{2DD5EC2E-1EEE-4D22-A0E7-82315A557EEE}" type="presOf" srcId="{D4A5F79A-1406-4D19-A26F-345DC15D0588}" destId="{AC73AB45-1893-410B-8DEA-83F0F965FA6A}" srcOrd="1" destOrd="0" presId="urn:microsoft.com/office/officeart/2005/8/layout/cycle4"/>
    <dgm:cxn modelId="{55732830-EC4F-4766-A530-882A8896B806}" type="presOf" srcId="{7606B76A-1B29-4E2E-95B6-D27663AE5FC0}" destId="{46BC7129-5E68-4AAD-8E87-F7D5565BB347}" srcOrd="1" destOrd="0" presId="urn:microsoft.com/office/officeart/2005/8/layout/cycle4"/>
    <dgm:cxn modelId="{77ED4832-EFB4-4CCF-9118-64C119433B0A}" type="presOf" srcId="{60D0F1D2-2555-4973-82C5-6DFDC3A4E394}" destId="{E3051405-D845-41DE-BAD6-7A6F94857DCE}" srcOrd="0" destOrd="0" presId="urn:microsoft.com/office/officeart/2005/8/layout/cycle4"/>
    <dgm:cxn modelId="{3048616A-F5A9-4902-8B29-406EB2AF7A1C}" type="presOf" srcId="{7606B76A-1B29-4E2E-95B6-D27663AE5FC0}" destId="{B81926C2-878B-4FEC-B31C-519171320A90}" srcOrd="0" destOrd="0" presId="urn:microsoft.com/office/officeart/2005/8/layout/cycle4"/>
    <dgm:cxn modelId="{CE3ED46A-D3A2-4777-AD24-DDA701929F6D}" srcId="{60D0F1D2-2555-4973-82C5-6DFDC3A4E394}" destId="{7606B76A-1B29-4E2E-95B6-D27663AE5FC0}" srcOrd="0" destOrd="0" parTransId="{DB73F36B-4513-461F-8EA6-CC37BC943A27}" sibTransId="{53E10116-37C5-42AD-9738-2E06510C31FC}"/>
    <dgm:cxn modelId="{81809351-1165-47D2-8559-0F2E05C1FB4E}" type="presOf" srcId="{DA164D25-34EA-45DA-85B2-80516E561484}" destId="{FA030FC4-74E5-42CE-B8F0-D88AB7C03D1B}" srcOrd="1" destOrd="0" presId="urn:microsoft.com/office/officeart/2005/8/layout/cycle4"/>
    <dgm:cxn modelId="{D0EED07F-A8B0-4C04-B8FD-F639F5304B3C}" srcId="{C7BDA67D-6D30-437B-9DF9-C2B0E6788777}" destId="{882FE2B6-F6CF-48F5-B1D4-29C87844A02D}" srcOrd="1" destOrd="0" parTransId="{A1F0D16B-294F-48AA-91B5-5FEB4E1CA0FB}" sibTransId="{3B839741-DCF5-43BF-89BF-16B8361A3AA8}"/>
    <dgm:cxn modelId="{D3A9BE8B-547D-450D-B6CD-5CC111FE6721}" type="presOf" srcId="{364D9E6A-5C3E-4256-BB28-75C76E2D202F}" destId="{8902ADD0-C424-48A5-97F5-CD9487A74EDD}" srcOrd="0" destOrd="0" presId="urn:microsoft.com/office/officeart/2005/8/layout/cycle4"/>
    <dgm:cxn modelId="{824ACD90-5876-452F-AF18-698AA2A1E5CD}" srcId="{CE3C9EC0-1C5A-475C-8CA5-2FAD657F490E}" destId="{B2BED29B-8CDB-4670-AFE1-9B381EA37D49}" srcOrd="0" destOrd="0" parTransId="{8E917AE6-77D5-4046-AB08-8C71A6E98DBF}" sibTransId="{591A660C-0C3E-4CE5-8345-01255C1A244C}"/>
    <dgm:cxn modelId="{9D2EC1A4-DC74-4539-8233-F30222DC2779}" type="presOf" srcId="{C7BDA67D-6D30-437B-9DF9-C2B0E6788777}" destId="{254BBFF4-1B35-4317-9016-CE0A67EA74D6}" srcOrd="0" destOrd="0" presId="urn:microsoft.com/office/officeart/2005/8/layout/cycle4"/>
    <dgm:cxn modelId="{D40247A7-763C-4465-BC79-F159FE0DE613}" type="presOf" srcId="{CE3C9EC0-1C5A-475C-8CA5-2FAD657F490E}" destId="{931FDC2C-5D82-4173-BC67-14C34D6FF462}" srcOrd="0" destOrd="0" presId="urn:microsoft.com/office/officeart/2005/8/layout/cycle4"/>
    <dgm:cxn modelId="{AD0D86AA-86BB-409B-82C4-61EB4AFC8250}" srcId="{C7BDA67D-6D30-437B-9DF9-C2B0E6788777}" destId="{60D0F1D2-2555-4973-82C5-6DFDC3A4E394}" srcOrd="3" destOrd="0" parTransId="{16DCD15D-A1F9-45F5-8F4D-895530627A72}" sibTransId="{25DA3E37-300F-4C3D-A819-1B0FA676C41D}"/>
    <dgm:cxn modelId="{6B4424B1-5055-4AED-B971-B6FA070DFC38}" type="presOf" srcId="{B2BED29B-8CDB-4670-AFE1-9B381EA37D49}" destId="{0BAFE063-17C0-4811-A982-2DAE92317F68}" srcOrd="1" destOrd="0" presId="urn:microsoft.com/office/officeart/2005/8/layout/cycle4"/>
    <dgm:cxn modelId="{009C77BE-ADC5-42DE-972C-AB0B4A62466C}" srcId="{C7BDA67D-6D30-437B-9DF9-C2B0E6788777}" destId="{CE3C9EC0-1C5A-475C-8CA5-2FAD657F490E}" srcOrd="2" destOrd="0" parTransId="{9CCB74B4-1567-47AC-99F6-F7C6A73A494E}" sibTransId="{C17A42AA-DE19-4B57-8019-787B1857AEBD}"/>
    <dgm:cxn modelId="{C9E89CC0-0D67-452A-B6D8-B22ECC13F3EF}" srcId="{C7BDA67D-6D30-437B-9DF9-C2B0E6788777}" destId="{364D9E6A-5C3E-4256-BB28-75C76E2D202F}" srcOrd="0" destOrd="0" parTransId="{6B81AD8E-F4EE-4D88-B67E-5AEB7B8569BA}" sibTransId="{42B75943-B33D-4DAF-A62E-A9128984206F}"/>
    <dgm:cxn modelId="{0DC59BD1-FB8D-4FE7-9B90-2CE0ECE05FC4}" type="presOf" srcId="{882FE2B6-F6CF-48F5-B1D4-29C87844A02D}" destId="{A0D50EB7-D319-44D3-9116-8850706F4F83}" srcOrd="0" destOrd="0" presId="urn:microsoft.com/office/officeart/2005/8/layout/cycle4"/>
    <dgm:cxn modelId="{083AA3D4-2AA3-46DD-AE56-AB271C2EB256}" type="presOf" srcId="{D4A5F79A-1406-4D19-A26F-345DC15D0588}" destId="{A7D0359C-4CF2-4640-A0A8-B6AE3BBE2691}" srcOrd="0" destOrd="0" presId="urn:microsoft.com/office/officeart/2005/8/layout/cycle4"/>
    <dgm:cxn modelId="{D5B1F7E3-906C-48A4-B295-FA51120E69C8}" type="presOf" srcId="{DA164D25-34EA-45DA-85B2-80516E561484}" destId="{4BEEC219-0CD8-4751-983D-02D35AAE9AC1}" srcOrd="0" destOrd="0" presId="urn:microsoft.com/office/officeart/2005/8/layout/cycle4"/>
    <dgm:cxn modelId="{B52DFAEE-5870-4FC7-8F48-804778EC2F65}" srcId="{882FE2B6-F6CF-48F5-B1D4-29C87844A02D}" destId="{D4A5F79A-1406-4D19-A26F-345DC15D0588}" srcOrd="0" destOrd="0" parTransId="{33CACA1F-202E-4AEE-A27C-1417DF51BCD8}" sibTransId="{002F3378-DB07-42A7-8BF1-B0C161388461}"/>
    <dgm:cxn modelId="{BFD4F1F6-5CA3-46B0-90CA-347B0233D7A0}" srcId="{C7BDA67D-6D30-437B-9DF9-C2B0E6788777}" destId="{7DB2ACE4-2D8D-4592-A0C7-2BD86B379A68}" srcOrd="4" destOrd="0" parTransId="{9E57F394-D5BC-4F40-9ADE-88693DCE4DBA}" sibTransId="{2CA9B69B-21A2-4EAF-BCC6-EBAF6D048954}"/>
    <dgm:cxn modelId="{C77431FB-F56C-420C-8075-C2E5D70DDE3C}" type="presOf" srcId="{B2BED29B-8CDB-4670-AFE1-9B381EA37D49}" destId="{9BD00987-EFC6-4DEB-882E-3F2B2A108613}" srcOrd="0" destOrd="0" presId="urn:microsoft.com/office/officeart/2005/8/layout/cycle4"/>
    <dgm:cxn modelId="{40F464FB-1D53-4C04-A1F2-DF118A219984}" srcId="{364D9E6A-5C3E-4256-BB28-75C76E2D202F}" destId="{DA164D25-34EA-45DA-85B2-80516E561484}" srcOrd="0" destOrd="0" parTransId="{AC6B5C36-3BB8-4624-A0CB-E82EF484AC29}" sibTransId="{956B7704-ACBF-41C2-95AA-9ABAAEE9E6FD}"/>
    <dgm:cxn modelId="{195B3434-66F3-4C26-A755-A80473B36816}" type="presParOf" srcId="{254BBFF4-1B35-4317-9016-CE0A67EA74D6}" destId="{D3B37B44-08CA-4B20-A406-16AE6E73A29F}" srcOrd="0" destOrd="0" presId="urn:microsoft.com/office/officeart/2005/8/layout/cycle4"/>
    <dgm:cxn modelId="{B7A56A5A-1C96-4373-A256-C0B5D531D49A}" type="presParOf" srcId="{D3B37B44-08CA-4B20-A406-16AE6E73A29F}" destId="{6BF83A38-08A5-4A84-AA38-4333E98902EF}" srcOrd="0" destOrd="0" presId="urn:microsoft.com/office/officeart/2005/8/layout/cycle4"/>
    <dgm:cxn modelId="{D9DE92AB-6161-4928-92D0-50EC828B5278}" type="presParOf" srcId="{6BF83A38-08A5-4A84-AA38-4333E98902EF}" destId="{4BEEC219-0CD8-4751-983D-02D35AAE9AC1}" srcOrd="0" destOrd="0" presId="urn:microsoft.com/office/officeart/2005/8/layout/cycle4"/>
    <dgm:cxn modelId="{94D7386E-001D-455A-B76A-E04C774B1E3B}" type="presParOf" srcId="{6BF83A38-08A5-4A84-AA38-4333E98902EF}" destId="{FA030FC4-74E5-42CE-B8F0-D88AB7C03D1B}" srcOrd="1" destOrd="0" presId="urn:microsoft.com/office/officeart/2005/8/layout/cycle4"/>
    <dgm:cxn modelId="{DFE553C3-70D5-43BD-8F3F-00447ACE4762}" type="presParOf" srcId="{D3B37B44-08CA-4B20-A406-16AE6E73A29F}" destId="{7CFEA9CD-4BCA-43F4-977E-FE5246E176F7}" srcOrd="1" destOrd="0" presId="urn:microsoft.com/office/officeart/2005/8/layout/cycle4"/>
    <dgm:cxn modelId="{6B694597-A064-4CAE-B5E6-D047FB8AB1FD}" type="presParOf" srcId="{7CFEA9CD-4BCA-43F4-977E-FE5246E176F7}" destId="{A7D0359C-4CF2-4640-A0A8-B6AE3BBE2691}" srcOrd="0" destOrd="0" presId="urn:microsoft.com/office/officeart/2005/8/layout/cycle4"/>
    <dgm:cxn modelId="{E084AF4C-B77E-4F26-91A2-AA962E04B154}" type="presParOf" srcId="{7CFEA9CD-4BCA-43F4-977E-FE5246E176F7}" destId="{AC73AB45-1893-410B-8DEA-83F0F965FA6A}" srcOrd="1" destOrd="0" presId="urn:microsoft.com/office/officeart/2005/8/layout/cycle4"/>
    <dgm:cxn modelId="{26E3075C-DCEB-4E8F-8295-AA177229B08A}" type="presParOf" srcId="{D3B37B44-08CA-4B20-A406-16AE6E73A29F}" destId="{BE1C2FC2-8CBC-401C-9567-4C5DD82AB0CC}" srcOrd="2" destOrd="0" presId="urn:microsoft.com/office/officeart/2005/8/layout/cycle4"/>
    <dgm:cxn modelId="{6128D78E-999D-4912-B687-460D353E1E77}" type="presParOf" srcId="{BE1C2FC2-8CBC-401C-9567-4C5DD82AB0CC}" destId="{9BD00987-EFC6-4DEB-882E-3F2B2A108613}" srcOrd="0" destOrd="0" presId="urn:microsoft.com/office/officeart/2005/8/layout/cycle4"/>
    <dgm:cxn modelId="{95F3E807-C416-47DA-AAD2-FCC3C05E025C}" type="presParOf" srcId="{BE1C2FC2-8CBC-401C-9567-4C5DD82AB0CC}" destId="{0BAFE063-17C0-4811-A982-2DAE92317F68}" srcOrd="1" destOrd="0" presId="urn:microsoft.com/office/officeart/2005/8/layout/cycle4"/>
    <dgm:cxn modelId="{155059D4-B1D1-4AE4-8392-8529F7A0609C}" type="presParOf" srcId="{D3B37B44-08CA-4B20-A406-16AE6E73A29F}" destId="{FD641068-71DB-487B-8ECB-88765F94540F}" srcOrd="3" destOrd="0" presId="urn:microsoft.com/office/officeart/2005/8/layout/cycle4"/>
    <dgm:cxn modelId="{6C5F9683-931E-41A7-A25A-7FF4F488395B}" type="presParOf" srcId="{FD641068-71DB-487B-8ECB-88765F94540F}" destId="{B81926C2-878B-4FEC-B31C-519171320A90}" srcOrd="0" destOrd="0" presId="urn:microsoft.com/office/officeart/2005/8/layout/cycle4"/>
    <dgm:cxn modelId="{F28E4AA4-25EB-4657-B148-EA9259E80267}" type="presParOf" srcId="{FD641068-71DB-487B-8ECB-88765F94540F}" destId="{46BC7129-5E68-4AAD-8E87-F7D5565BB347}" srcOrd="1" destOrd="0" presId="urn:microsoft.com/office/officeart/2005/8/layout/cycle4"/>
    <dgm:cxn modelId="{E0E5DED6-1F5F-4ADD-90FC-7E9E233FBC6F}" type="presParOf" srcId="{D3B37B44-08CA-4B20-A406-16AE6E73A29F}" destId="{F514DF79-EF19-493E-81CF-F0B81476DC32}" srcOrd="4" destOrd="0" presId="urn:microsoft.com/office/officeart/2005/8/layout/cycle4"/>
    <dgm:cxn modelId="{5860CAF9-E1B9-4B5C-B0FD-9A143899CF35}" type="presParOf" srcId="{254BBFF4-1B35-4317-9016-CE0A67EA74D6}" destId="{F8E0223F-4974-4ACB-810C-DF044573D0CC}" srcOrd="1" destOrd="0" presId="urn:microsoft.com/office/officeart/2005/8/layout/cycle4"/>
    <dgm:cxn modelId="{B27B82F9-96C6-4C52-8CBB-A3B533F7C50C}" type="presParOf" srcId="{F8E0223F-4974-4ACB-810C-DF044573D0CC}" destId="{8902ADD0-C424-48A5-97F5-CD9487A74EDD}" srcOrd="0" destOrd="0" presId="urn:microsoft.com/office/officeart/2005/8/layout/cycle4"/>
    <dgm:cxn modelId="{C13BF985-733F-4C7A-8FEF-651731D1FB23}" type="presParOf" srcId="{F8E0223F-4974-4ACB-810C-DF044573D0CC}" destId="{A0D50EB7-D319-44D3-9116-8850706F4F83}" srcOrd="1" destOrd="0" presId="urn:microsoft.com/office/officeart/2005/8/layout/cycle4"/>
    <dgm:cxn modelId="{F5656363-4555-491D-B590-94902A433DA4}" type="presParOf" srcId="{F8E0223F-4974-4ACB-810C-DF044573D0CC}" destId="{931FDC2C-5D82-4173-BC67-14C34D6FF462}" srcOrd="2" destOrd="0" presId="urn:microsoft.com/office/officeart/2005/8/layout/cycle4"/>
    <dgm:cxn modelId="{8089BAD3-4B09-4CA0-9F97-39442F244BED}" type="presParOf" srcId="{F8E0223F-4974-4ACB-810C-DF044573D0CC}" destId="{E3051405-D845-41DE-BAD6-7A6F94857DCE}" srcOrd="3" destOrd="0" presId="urn:microsoft.com/office/officeart/2005/8/layout/cycle4"/>
    <dgm:cxn modelId="{3F26EFAF-C50A-4CC3-8D3E-189BA1EDCE3E}" type="presParOf" srcId="{F8E0223F-4974-4ACB-810C-DF044573D0CC}" destId="{69D77611-86ED-4345-8203-97ECAF43B9C3}" srcOrd="4" destOrd="0" presId="urn:microsoft.com/office/officeart/2005/8/layout/cycle4"/>
    <dgm:cxn modelId="{51CC298A-0FC5-4577-952E-2C2E6368637D}" type="presParOf" srcId="{254BBFF4-1B35-4317-9016-CE0A67EA74D6}" destId="{951742F1-A7FA-48BE-B0BD-C8F3BFCC1006}" srcOrd="2" destOrd="0" presId="urn:microsoft.com/office/officeart/2005/8/layout/cycle4"/>
    <dgm:cxn modelId="{ED43139B-B702-41E9-96D3-286E705A649B}" type="presParOf" srcId="{254BBFF4-1B35-4317-9016-CE0A67EA74D6}" destId="{A3C150E1-3D83-415F-8F53-9F3E339C64D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00987-EFC6-4DEB-882E-3F2B2A108613}">
      <dsp:nvSpPr>
        <dsp:cNvPr id="0" name=""/>
        <dsp:cNvSpPr/>
      </dsp:nvSpPr>
      <dsp:spPr>
        <a:xfrm>
          <a:off x="3148655" y="1727552"/>
          <a:ext cx="2661594" cy="1515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Significantly grow the community of IP and commercialization experts</a:t>
          </a:r>
        </a:p>
      </dsp:txBody>
      <dsp:txXfrm>
        <a:off x="3980431" y="2139814"/>
        <a:ext cx="1796520" cy="1070296"/>
      </dsp:txXfrm>
    </dsp:sp>
    <dsp:sp modelId="{B81926C2-878B-4FEC-B31C-519171320A90}">
      <dsp:nvSpPr>
        <dsp:cNvPr id="0" name=""/>
        <dsp:cNvSpPr/>
      </dsp:nvSpPr>
      <dsp:spPr>
        <a:xfrm>
          <a:off x="0" y="1879169"/>
          <a:ext cx="2600939" cy="1296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Develop new initiatives in IP management and value creation</a:t>
          </a:r>
        </a:p>
      </dsp:txBody>
      <dsp:txXfrm>
        <a:off x="28483" y="2231817"/>
        <a:ext cx="1763691" cy="915528"/>
      </dsp:txXfrm>
    </dsp:sp>
    <dsp:sp modelId="{A7D0359C-4CF2-4640-A0A8-B6AE3BBE2691}">
      <dsp:nvSpPr>
        <dsp:cNvPr id="0" name=""/>
        <dsp:cNvSpPr/>
      </dsp:nvSpPr>
      <dsp:spPr>
        <a:xfrm>
          <a:off x="3207522" y="-238399"/>
          <a:ext cx="2542350" cy="1540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Strengthen regional and national capabilities to commercialize</a:t>
          </a:r>
        </a:p>
      </dsp:txBody>
      <dsp:txXfrm>
        <a:off x="4004068" y="-204558"/>
        <a:ext cx="1711963" cy="1087750"/>
      </dsp:txXfrm>
    </dsp:sp>
    <dsp:sp modelId="{4BEEC219-0CD8-4751-983D-02D35AAE9AC1}">
      <dsp:nvSpPr>
        <dsp:cNvPr id="0" name=""/>
        <dsp:cNvSpPr/>
      </dsp:nvSpPr>
      <dsp:spPr>
        <a:xfrm>
          <a:off x="0" y="-213726"/>
          <a:ext cx="2538122" cy="149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Strengthen IP Ecosystem to support better Innovation and Commercialization space</a:t>
          </a:r>
        </a:p>
      </dsp:txBody>
      <dsp:txXfrm>
        <a:off x="32757" y="-180969"/>
        <a:ext cx="1711171" cy="1052909"/>
      </dsp:txXfrm>
    </dsp:sp>
    <dsp:sp modelId="{8902ADD0-C424-48A5-97F5-CD9487A74EDD}">
      <dsp:nvSpPr>
        <dsp:cNvPr id="0" name=""/>
        <dsp:cNvSpPr/>
      </dsp:nvSpPr>
      <dsp:spPr>
        <a:xfrm>
          <a:off x="1493347" y="243873"/>
          <a:ext cx="1381511" cy="138985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Government</a:t>
          </a:r>
          <a:endParaRPr lang="en-US" sz="900" kern="1200" dirty="0"/>
        </a:p>
      </dsp:txBody>
      <dsp:txXfrm>
        <a:off x="1897982" y="650952"/>
        <a:ext cx="976876" cy="982776"/>
      </dsp:txXfrm>
    </dsp:sp>
    <dsp:sp modelId="{A0D50EB7-D319-44D3-9116-8850706F4F83}">
      <dsp:nvSpPr>
        <dsp:cNvPr id="0" name=""/>
        <dsp:cNvSpPr/>
      </dsp:nvSpPr>
      <dsp:spPr>
        <a:xfrm rot="5400000">
          <a:off x="2982545" y="265385"/>
          <a:ext cx="1366717" cy="133942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Strategies &amp; Policies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996194" y="652039"/>
        <a:ext cx="947113" cy="966415"/>
      </dsp:txXfrm>
    </dsp:sp>
    <dsp:sp modelId="{931FDC2C-5D82-4173-BC67-14C34D6FF462}">
      <dsp:nvSpPr>
        <dsp:cNvPr id="0" name=""/>
        <dsp:cNvSpPr/>
      </dsp:nvSpPr>
      <dsp:spPr>
        <a:xfrm rot="10800000">
          <a:off x="2963218" y="1673308"/>
          <a:ext cx="1363478" cy="140559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Economy</a:t>
          </a:r>
        </a:p>
      </dsp:txBody>
      <dsp:txXfrm rot="10800000">
        <a:off x="2963218" y="1673308"/>
        <a:ext cx="964125" cy="993907"/>
      </dsp:txXfrm>
    </dsp:sp>
    <dsp:sp modelId="{E3051405-D845-41DE-BAD6-7A6F94857DCE}">
      <dsp:nvSpPr>
        <dsp:cNvPr id="0" name=""/>
        <dsp:cNvSpPr/>
      </dsp:nvSpPr>
      <dsp:spPr>
        <a:xfrm rot="16200000">
          <a:off x="1465817" y="1668938"/>
          <a:ext cx="1398949" cy="141433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</a:t>
          </a:r>
        </a:p>
      </dsp:txBody>
      <dsp:txXfrm rot="5400000">
        <a:off x="1872374" y="1676632"/>
        <a:ext cx="1000087" cy="989206"/>
      </dsp:txXfrm>
    </dsp:sp>
    <dsp:sp modelId="{951742F1-A7FA-48BE-B0BD-C8F3BFCC1006}">
      <dsp:nvSpPr>
        <dsp:cNvPr id="0" name=""/>
        <dsp:cNvSpPr/>
      </dsp:nvSpPr>
      <dsp:spPr>
        <a:xfrm>
          <a:off x="2660963" y="1342301"/>
          <a:ext cx="488322" cy="42462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150E1-3D83-415F-8F53-9F3E339C64D5}">
      <dsp:nvSpPr>
        <dsp:cNvPr id="0" name=""/>
        <dsp:cNvSpPr/>
      </dsp:nvSpPr>
      <dsp:spPr>
        <a:xfrm rot="10800000">
          <a:off x="2660963" y="1505619"/>
          <a:ext cx="488322" cy="42462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00987-EFC6-4DEB-882E-3F2B2A108613}">
      <dsp:nvSpPr>
        <dsp:cNvPr id="0" name=""/>
        <dsp:cNvSpPr/>
      </dsp:nvSpPr>
      <dsp:spPr>
        <a:xfrm>
          <a:off x="3148655" y="1727552"/>
          <a:ext cx="2661594" cy="1515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Significantly grow the community of IP and commercialization experts</a:t>
          </a:r>
        </a:p>
      </dsp:txBody>
      <dsp:txXfrm>
        <a:off x="3980431" y="2139814"/>
        <a:ext cx="1796520" cy="1070296"/>
      </dsp:txXfrm>
    </dsp:sp>
    <dsp:sp modelId="{B81926C2-878B-4FEC-B31C-519171320A90}">
      <dsp:nvSpPr>
        <dsp:cNvPr id="0" name=""/>
        <dsp:cNvSpPr/>
      </dsp:nvSpPr>
      <dsp:spPr>
        <a:xfrm>
          <a:off x="0" y="1879169"/>
          <a:ext cx="2600939" cy="1296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Develop new initiatives in IP management and value creation</a:t>
          </a:r>
        </a:p>
      </dsp:txBody>
      <dsp:txXfrm>
        <a:off x="28483" y="2231817"/>
        <a:ext cx="1763691" cy="915528"/>
      </dsp:txXfrm>
    </dsp:sp>
    <dsp:sp modelId="{A7D0359C-4CF2-4640-A0A8-B6AE3BBE2691}">
      <dsp:nvSpPr>
        <dsp:cNvPr id="0" name=""/>
        <dsp:cNvSpPr/>
      </dsp:nvSpPr>
      <dsp:spPr>
        <a:xfrm>
          <a:off x="3207522" y="-238399"/>
          <a:ext cx="2542350" cy="1540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Strengthen regional and national capabilities to commercialize</a:t>
          </a:r>
        </a:p>
      </dsp:txBody>
      <dsp:txXfrm>
        <a:off x="4004068" y="-204558"/>
        <a:ext cx="1711963" cy="1087750"/>
      </dsp:txXfrm>
    </dsp:sp>
    <dsp:sp modelId="{4BEEC219-0CD8-4751-983D-02D35AAE9AC1}">
      <dsp:nvSpPr>
        <dsp:cNvPr id="0" name=""/>
        <dsp:cNvSpPr/>
      </dsp:nvSpPr>
      <dsp:spPr>
        <a:xfrm>
          <a:off x="0" y="-213726"/>
          <a:ext cx="2538122" cy="149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Strengthen IP Ecosystem to support better Innovation and Commercialization space</a:t>
          </a:r>
        </a:p>
      </dsp:txBody>
      <dsp:txXfrm>
        <a:off x="32757" y="-180969"/>
        <a:ext cx="1711171" cy="1052909"/>
      </dsp:txXfrm>
    </dsp:sp>
    <dsp:sp modelId="{8902ADD0-C424-48A5-97F5-CD9487A74EDD}">
      <dsp:nvSpPr>
        <dsp:cNvPr id="0" name=""/>
        <dsp:cNvSpPr/>
      </dsp:nvSpPr>
      <dsp:spPr>
        <a:xfrm>
          <a:off x="1493347" y="243873"/>
          <a:ext cx="1381511" cy="138985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Government</a:t>
          </a:r>
          <a:endParaRPr lang="en-US" sz="900" kern="1200" dirty="0"/>
        </a:p>
      </dsp:txBody>
      <dsp:txXfrm>
        <a:off x="1897982" y="650952"/>
        <a:ext cx="976876" cy="982776"/>
      </dsp:txXfrm>
    </dsp:sp>
    <dsp:sp modelId="{A0D50EB7-D319-44D3-9116-8850706F4F83}">
      <dsp:nvSpPr>
        <dsp:cNvPr id="0" name=""/>
        <dsp:cNvSpPr/>
      </dsp:nvSpPr>
      <dsp:spPr>
        <a:xfrm rot="5400000">
          <a:off x="2982545" y="265385"/>
          <a:ext cx="1366717" cy="133942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Strategies &amp; Policies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996194" y="652039"/>
        <a:ext cx="947113" cy="966415"/>
      </dsp:txXfrm>
    </dsp:sp>
    <dsp:sp modelId="{931FDC2C-5D82-4173-BC67-14C34D6FF462}">
      <dsp:nvSpPr>
        <dsp:cNvPr id="0" name=""/>
        <dsp:cNvSpPr/>
      </dsp:nvSpPr>
      <dsp:spPr>
        <a:xfrm rot="10800000">
          <a:off x="2963218" y="1673308"/>
          <a:ext cx="1363478" cy="140559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Economy</a:t>
          </a:r>
        </a:p>
      </dsp:txBody>
      <dsp:txXfrm rot="10800000">
        <a:off x="2963218" y="1673308"/>
        <a:ext cx="964125" cy="993907"/>
      </dsp:txXfrm>
    </dsp:sp>
    <dsp:sp modelId="{E3051405-D845-41DE-BAD6-7A6F94857DCE}">
      <dsp:nvSpPr>
        <dsp:cNvPr id="0" name=""/>
        <dsp:cNvSpPr/>
      </dsp:nvSpPr>
      <dsp:spPr>
        <a:xfrm rot="16200000">
          <a:off x="1465817" y="1668938"/>
          <a:ext cx="1398949" cy="141433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</a:t>
          </a:r>
        </a:p>
      </dsp:txBody>
      <dsp:txXfrm rot="5400000">
        <a:off x="1872374" y="1676632"/>
        <a:ext cx="1000087" cy="989206"/>
      </dsp:txXfrm>
    </dsp:sp>
    <dsp:sp modelId="{951742F1-A7FA-48BE-B0BD-C8F3BFCC1006}">
      <dsp:nvSpPr>
        <dsp:cNvPr id="0" name=""/>
        <dsp:cNvSpPr/>
      </dsp:nvSpPr>
      <dsp:spPr>
        <a:xfrm>
          <a:off x="2660963" y="1342301"/>
          <a:ext cx="488322" cy="42462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150E1-3D83-415F-8F53-9F3E339C64D5}">
      <dsp:nvSpPr>
        <dsp:cNvPr id="0" name=""/>
        <dsp:cNvSpPr/>
      </dsp:nvSpPr>
      <dsp:spPr>
        <a:xfrm rot="10800000">
          <a:off x="2660963" y="1505619"/>
          <a:ext cx="488322" cy="42462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1EBBA34-2BC8-4221-92D5-1B9435DA7D45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9F9279C-B6E5-4534-BB5E-1A448F8EB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5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A515C-C32B-EF42-8DC5-505B6A78AAFC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D92F-3D22-A24F-9023-2CF481997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1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9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6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37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56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7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8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6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2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3D92F-3D22-A24F-9023-2CF4819972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8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1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93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384120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796-E395-4A2F-9EF8-1AD54B27779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31805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4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74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C81E-544E-44BD-B5DA-90F94012D82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en-US"/>
              <a:t>384120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DB03796-E395-4A2F-9EF8-1AD54B27779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63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27.tiff"/><Relationship Id="rId7" Type="http://schemas.openxmlformats.org/officeDocument/2006/relationships/image" Target="../media/image29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96A4D-5A7A-684C-97F8-086212725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15" y="1118919"/>
            <a:ext cx="7315200" cy="1754944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Palatino Linotype" panose="02040502050505030304" pitchFamily="18" charset="0"/>
              </a:rPr>
              <a:t>IPR and Business Strategies for Value Creation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B2D2E3-BEEA-064F-A969-DB05EF553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134" y="3429000"/>
            <a:ext cx="7315200" cy="44625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Prof. (Dr.) Mukesh Srivastava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2C15F-952A-194C-B203-11E2C10F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CAE77E-0115-466D-B76C-21F5303FA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29112"/>
              </p:ext>
            </p:extLst>
          </p:nvPr>
        </p:nvGraphicFramePr>
        <p:xfrm>
          <a:off x="536134" y="4119831"/>
          <a:ext cx="8077200" cy="1619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138332419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450512472"/>
                    </a:ext>
                  </a:extLst>
                </a:gridCol>
              </a:tblGrid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Visiting Professor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Project: Intellectual Property  Rights and Technology Transfer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University of Mauritius</a:t>
                      </a:r>
                    </a:p>
                  </a:txBody>
                  <a:tcPr marT="45752" marB="45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600" b="0" dirty="0">
                          <a:solidFill>
                            <a:schemeClr val="bg1"/>
                          </a:solidFill>
                        </a:rPr>
                        <a:t>Director, Center for Business Research</a:t>
                      </a:r>
                    </a:p>
                    <a:p>
                      <a:pPr algn="ctr"/>
                      <a:r>
                        <a:rPr lang="en-US" altLang="en-US" sz="1600" b="0" dirty="0">
                          <a:solidFill>
                            <a:schemeClr val="bg1"/>
                          </a:solidFill>
                        </a:rPr>
                        <a:t>Prof. of Management Information </a:t>
                      </a:r>
                    </a:p>
                    <a:p>
                      <a:pPr algn="ctr"/>
                      <a:r>
                        <a:rPr lang="en-US" altLang="en-US" sz="1600" b="0" dirty="0">
                          <a:solidFill>
                            <a:schemeClr val="bg1"/>
                          </a:solidFill>
                        </a:rPr>
                        <a:t>Systems </a:t>
                      </a:r>
                      <a:endParaRPr lang="en-US" altLang="en-US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en-US" sz="2000" b="1" dirty="0">
                          <a:solidFill>
                            <a:schemeClr val="bg1"/>
                          </a:solidFill>
                        </a:rPr>
                        <a:t>University of Mary Washington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T="45752" marB="45752"/>
                </a:tc>
                <a:extLst>
                  <a:ext uri="{0D108BD9-81ED-4DB2-BD59-A6C34878D82A}">
                    <a16:rowId xmlns:a16="http://schemas.microsoft.com/office/drawing/2014/main" val="3314207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06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 assessment of the current IPR Landscape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(Handout # 3)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dirty="0"/>
              <a:t> </a:t>
            </a:r>
            <a:r>
              <a:rPr lang="en-US" sz="2700" dirty="0"/>
              <a:t>10:30-11:00 </a:t>
            </a:r>
            <a:r>
              <a:rPr lang="en-US" dirty="0"/>
              <a:t>	</a:t>
            </a:r>
            <a:br>
              <a:rPr lang="en-US" dirty="0"/>
            </a:b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3C32E-A5FF-4540-A0AA-A383A96D698A}"/>
              </a:ext>
            </a:extLst>
          </p:cNvPr>
          <p:cNvSpPr/>
          <p:nvPr/>
        </p:nvSpPr>
        <p:spPr>
          <a:xfrm>
            <a:off x="3869266" y="268630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Template for Utility Patent Assessment</a:t>
            </a:r>
          </a:p>
          <a:p>
            <a:r>
              <a:rPr lang="en-US" sz="2400" b="1" dirty="0"/>
              <a:t>Template for Design Patent Assessment</a:t>
            </a:r>
            <a:endParaRPr lang="en-US" sz="2400" dirty="0"/>
          </a:p>
          <a:p>
            <a:r>
              <a:rPr lang="en-US" sz="2400" b="1" dirty="0"/>
              <a:t>Template for Plant Patent Assessment</a:t>
            </a:r>
            <a:endParaRPr lang="en-US" sz="2400" dirty="0"/>
          </a:p>
          <a:p>
            <a:r>
              <a:rPr lang="en-US" dirty="0"/>
              <a:t>(Please fill out if applicable)</a:t>
            </a:r>
          </a:p>
        </p:txBody>
      </p:sp>
    </p:spTree>
    <p:extLst>
      <p:ext uri="{BB962C8B-B14F-4D97-AF65-F5344CB8AC3E}">
        <p14:creationId xmlns:p14="http://schemas.microsoft.com/office/powerpoint/2010/main" val="38819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 assessment of the current IPR Landscape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400" dirty="0"/>
              <a:t>11.00-12:00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3C32E-A5FF-4540-A0AA-A383A96D698A}"/>
              </a:ext>
            </a:extLst>
          </p:cNvPr>
          <p:cNvSpPr/>
          <p:nvPr/>
        </p:nvSpPr>
        <p:spPr>
          <a:xfrm>
            <a:off x="3869265" y="2686309"/>
            <a:ext cx="676486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Group Discussions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Innovation Landscape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Focus Areas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Strategic Technologies</a:t>
            </a:r>
          </a:p>
        </p:txBody>
      </p:sp>
    </p:spTree>
    <p:extLst>
      <p:ext uri="{BB962C8B-B14F-4D97-AF65-F5344CB8AC3E}">
        <p14:creationId xmlns:p14="http://schemas.microsoft.com/office/powerpoint/2010/main" val="394343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Lunch Break</a:t>
            </a:r>
            <a:br>
              <a:rPr lang="en-US" b="1" i="1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/>
              <a:t>12:00-13:00 )</a:t>
            </a:r>
            <a:r>
              <a:rPr lang="en-US" dirty="0"/>
              <a:t>	</a:t>
            </a:r>
            <a:br>
              <a:rPr lang="en-US" dirty="0"/>
            </a:b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3C32E-A5FF-4540-A0AA-A383A96D698A}"/>
              </a:ext>
            </a:extLst>
          </p:cNvPr>
          <p:cNvSpPr/>
          <p:nvPr/>
        </p:nvSpPr>
        <p:spPr>
          <a:xfrm>
            <a:off x="4403839" y="2439543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algn="ctr"/>
            <a:r>
              <a:rPr lang="en-US" sz="4000" b="1" i="1" dirty="0">
                <a:solidFill>
                  <a:srgbClr val="002060"/>
                </a:solidFill>
              </a:rPr>
              <a:t>Lunch</a:t>
            </a:r>
          </a:p>
          <a:p>
            <a:pPr algn="ctr"/>
            <a:r>
              <a:rPr lang="en-US" sz="2800" i="1" dirty="0">
                <a:solidFill>
                  <a:srgbClr val="002060"/>
                </a:solidFill>
              </a:rPr>
              <a:t>(12:00-13:00 am)</a:t>
            </a:r>
            <a:r>
              <a:rPr lang="en-US" sz="2800" dirty="0">
                <a:solidFill>
                  <a:srgbClr val="002060"/>
                </a:solidFill>
              </a:rPr>
              <a:t>	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86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96A4D-5A7A-684C-97F8-086212725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15" y="1118919"/>
            <a:ext cx="7315200" cy="1754944"/>
          </a:xfrm>
        </p:spPr>
        <p:txBody>
          <a:bodyPr>
            <a:normAutofit/>
          </a:bodyPr>
          <a:lstStyle/>
          <a:p>
            <a:r>
              <a:rPr lang="en-US" sz="6000" b="1" dirty="0"/>
              <a:t>Fundamentals of Intellectual Property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B2D2E3-BEEA-064F-A969-DB05EF553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134" y="3429000"/>
            <a:ext cx="7315200" cy="1114865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pPr algn="ctr"/>
            <a:r>
              <a:rPr lang="en-US" sz="1200" dirty="0"/>
              <a:t> </a:t>
            </a:r>
            <a:r>
              <a:rPr lang="en-US" sz="14800" dirty="0"/>
              <a:t>13:00-14:30 </a:t>
            </a:r>
            <a:r>
              <a:rPr lang="en-US" sz="19200" dirty="0"/>
              <a:t>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2C15F-952A-194C-B203-11E2C10F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33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0F9D-A756-E843-87B5-A79B55B6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17A5-078C-FA43-9102-B281FA73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1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Overarching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Strengthen Knowledge and Understanding of IP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Ecosystem</a:t>
            </a:r>
          </a:p>
          <a:p>
            <a:pPr marL="0" indent="0">
              <a:buNone/>
            </a:pPr>
            <a:r>
              <a:rPr lang="en-US" sz="100" dirty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Specifics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Understand  fundamentals of IP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Provide insights into preparing Patent applications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Explore the technical and legal information contained in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Patent documents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Understand strategies for IP creation, commercialization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and monetization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78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Overarching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Strengthen Knowledge and Understanding of IP Ecosystem</a:t>
            </a: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50292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DE51379-0CE4-4299-A652-BDD2096B36A3}"/>
              </a:ext>
            </a:extLst>
          </p:cNvPr>
          <p:cNvGraphicFramePr/>
          <p:nvPr>
            <p:extLst/>
          </p:nvPr>
        </p:nvGraphicFramePr>
        <p:xfrm>
          <a:off x="4389528" y="2721343"/>
          <a:ext cx="5810250" cy="3272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2457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C073-E70C-E04D-AACD-0ED55C63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Developing a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92563-0557-F948-8B71-7FC986F8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4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B4FC-A10E-124F-873A-C2EEADFC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Intellectual Property?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DE40EC-35AD-D840-AEFD-28C06E47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07141-4BB0-204E-A370-CF020C21F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/>
          <a:stretch/>
        </p:blipFill>
        <p:spPr>
          <a:xfrm>
            <a:off x="3901668" y="4492797"/>
            <a:ext cx="2772052" cy="1952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792B0-E3BE-F843-80FD-E2F917826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99" y="4492797"/>
            <a:ext cx="2778746" cy="1952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FEE92-411E-614B-9FD1-0A998CD4E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08" y="396617"/>
            <a:ext cx="2789907" cy="2053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3F7C9-F88A-AB40-8FE1-1A1AC183D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68" y="396617"/>
            <a:ext cx="2789907" cy="2042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5E7F5-E0F4-6A4F-8414-82D9E6944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06" y="2461744"/>
            <a:ext cx="2789907" cy="20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5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613B8-94F0-CE49-843C-FCC323AA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Intellectual Property?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7660A-F451-CA45-B042-2B972CD35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Intellectual Property </a:t>
            </a:r>
            <a:r>
              <a:rPr lang="en-US" sz="3600" dirty="0">
                <a:solidFill>
                  <a:schemeClr val="tx1"/>
                </a:solidFill>
              </a:rPr>
              <a:t>refers to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creations of the mind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 Inventions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 Literary and artistic works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 Symbols, names and images used in </a:t>
            </a: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tx1"/>
                </a:solidFill>
              </a:rPr>
              <a:t>commerce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4D8EF-5218-924F-9D50-45A4FB31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fld id="{A187FAE1-2460-4B7E-BA7C-185BBBD6BBB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23997-64E9-CA40-A00E-46DFDC0CEAD8}"/>
              </a:ext>
            </a:extLst>
          </p:cNvPr>
          <p:cNvSpPr/>
          <p:nvPr/>
        </p:nvSpPr>
        <p:spPr>
          <a:xfrm>
            <a:off x="4983048" y="6400412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(Ref: World Intellectual Property Organization Publication 867: http://</a:t>
            </a:r>
            <a:r>
              <a:rPr lang="en-US" sz="1200" b="1" dirty="0" err="1"/>
              <a:t>www.wipo.int</a:t>
            </a:r>
            <a:r>
              <a:rPr lang="en-US" sz="1200" b="1" dirty="0"/>
              <a:t>/about-</a:t>
            </a:r>
            <a:r>
              <a:rPr lang="en-US" sz="1200" b="1" dirty="0" err="1"/>
              <a:t>ip</a:t>
            </a:r>
            <a:r>
              <a:rPr lang="en-US" sz="1200" b="1" dirty="0"/>
              <a:t>/</a:t>
            </a:r>
            <a:r>
              <a:rPr lang="en-US" sz="1200" b="1" dirty="0" err="1"/>
              <a:t>en</a:t>
            </a:r>
            <a:r>
              <a:rPr lang="en-US" sz="1200" b="1" dirty="0"/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365882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Workshop</a:t>
            </a:r>
            <a:br>
              <a:rPr lang="en-US" b="1" dirty="0"/>
            </a:br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09:15- 09:30 	</a:t>
            </a:r>
            <a:r>
              <a:rPr lang="en-US" b="1" dirty="0">
                <a:solidFill>
                  <a:srgbClr val="002060"/>
                </a:solidFill>
              </a:rPr>
              <a:t>Registration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09:30- 09:35 	</a:t>
            </a:r>
            <a:r>
              <a:rPr lang="en-US" b="1" dirty="0">
                <a:solidFill>
                  <a:srgbClr val="002060"/>
                </a:solidFill>
              </a:rPr>
              <a:t>Welcome Note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b="1" dirty="0">
                <a:solidFill>
                  <a:srgbClr val="002060"/>
                </a:solidFill>
              </a:rPr>
              <a:t>09:35-09:50 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Intellectual Property Rights- An Orientation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b="1" dirty="0">
                <a:solidFill>
                  <a:srgbClr val="002060"/>
                </a:solidFill>
              </a:rPr>
              <a:t>09:50-10:15 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An assessment of the current IPR Landscape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10:15-10:30 	</a:t>
            </a:r>
            <a:r>
              <a:rPr lang="en-US" i="1" dirty="0">
                <a:solidFill>
                  <a:srgbClr val="002060"/>
                </a:solidFill>
              </a:rPr>
              <a:t>Coffee/Tea Break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10:30-12:00 	</a:t>
            </a:r>
            <a:r>
              <a:rPr lang="en-US" b="1" dirty="0">
                <a:solidFill>
                  <a:srgbClr val="002060"/>
                </a:solidFill>
              </a:rPr>
              <a:t>Group Discussions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12:00-13:00 	</a:t>
            </a:r>
            <a:r>
              <a:rPr lang="en-US" i="1" dirty="0">
                <a:solidFill>
                  <a:srgbClr val="002060"/>
                </a:solidFill>
              </a:rPr>
              <a:t>Lunch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13:00-14:30 	</a:t>
            </a:r>
            <a:r>
              <a:rPr lang="en-US" b="1" dirty="0">
                <a:solidFill>
                  <a:srgbClr val="002060"/>
                </a:solidFill>
              </a:rPr>
              <a:t>Fundamentals of IP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14:30-14:45 	</a:t>
            </a:r>
            <a:r>
              <a:rPr lang="en-US" i="1" dirty="0">
                <a:solidFill>
                  <a:srgbClr val="002060"/>
                </a:solidFill>
              </a:rPr>
              <a:t>Coffee/Tea Break </a:t>
            </a: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dirty="0">
                <a:solidFill>
                  <a:srgbClr val="002060"/>
                </a:solidFill>
              </a:rPr>
              <a:t>14:50-15:45 	</a:t>
            </a:r>
            <a:r>
              <a:rPr lang="en-US" b="1" dirty="0">
                <a:solidFill>
                  <a:srgbClr val="002060"/>
                </a:solidFill>
              </a:rPr>
              <a:t>IP &amp; Business Strategies/ Commercialisation </a:t>
            </a: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5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BD39-0590-1E49-839D-186B7FD3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 is divided into 2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4B6F4-C244-B343-A385-F01FF0D4A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632" y="864108"/>
            <a:ext cx="8114187" cy="512064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Industrial Property </a:t>
            </a:r>
            <a:r>
              <a:rPr lang="en-US" dirty="0">
                <a:solidFill>
                  <a:schemeClr val="tx1"/>
                </a:solidFill>
              </a:rPr>
              <a:t>includes: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Patents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Trademarks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Industrial designs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Geographical indications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Copyright </a:t>
            </a:r>
            <a:r>
              <a:rPr lang="en-US" dirty="0">
                <a:solidFill>
                  <a:schemeClr val="tx1"/>
                </a:solidFill>
              </a:rPr>
              <a:t>covers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Literary works </a:t>
            </a:r>
            <a:r>
              <a:rPr lang="en-US" dirty="0">
                <a:solidFill>
                  <a:schemeClr val="tx1"/>
                </a:solidFill>
              </a:rPr>
              <a:t>(e.g., novels, poems, and plays)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Films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Music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Artistic works </a:t>
            </a:r>
            <a:r>
              <a:rPr lang="en-US" dirty="0">
                <a:solidFill>
                  <a:schemeClr val="tx1"/>
                </a:solidFill>
              </a:rPr>
              <a:t>(e.g., drawings, paintings, photographs, and sculptures)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Architectural design.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marL="502920" lvl="1" indent="0">
              <a:buNone/>
            </a:pP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Rights</a:t>
            </a:r>
            <a:r>
              <a:rPr lang="en-US" dirty="0">
                <a:solidFill>
                  <a:schemeClr val="tx1"/>
                </a:solidFill>
              </a:rPr>
              <a:t> related to copyright include those of performing artists in their performances, producers of phonograms in their recordings, and broadcasters in their radio and television programs.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83A91-8217-8E4C-A30F-E12F5AD3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6E57F3-2E23-9149-94EF-92F97AF3233C}"/>
              </a:ext>
            </a:extLst>
          </p:cNvPr>
          <p:cNvSpPr/>
          <p:nvPr/>
        </p:nvSpPr>
        <p:spPr>
          <a:xfrm>
            <a:off x="4983048" y="6400412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(Ref: World Intellectual Property Organization Publication 867: http://</a:t>
            </a:r>
            <a:r>
              <a:rPr lang="en-US" sz="1200" b="1" dirty="0" err="1"/>
              <a:t>www.wipo.int</a:t>
            </a:r>
            <a:r>
              <a:rPr lang="en-US" sz="1200" b="1" dirty="0"/>
              <a:t>/about-</a:t>
            </a:r>
            <a:r>
              <a:rPr lang="en-US" sz="1200" b="1" dirty="0" err="1"/>
              <a:t>ip</a:t>
            </a:r>
            <a:r>
              <a:rPr lang="en-US" sz="1200" b="1" dirty="0"/>
              <a:t>/</a:t>
            </a:r>
            <a:r>
              <a:rPr lang="en-US" sz="1200" b="1" dirty="0" err="1"/>
              <a:t>en</a:t>
            </a:r>
            <a:r>
              <a:rPr lang="en-US" sz="1200" b="1" dirty="0"/>
              <a:t>/)</a:t>
            </a:r>
          </a:p>
        </p:txBody>
      </p:sp>
    </p:spTree>
    <p:extLst>
      <p:ext uri="{BB962C8B-B14F-4D97-AF65-F5344CB8AC3E}">
        <p14:creationId xmlns:p14="http://schemas.microsoft.com/office/powerpoint/2010/main" val="296837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9CD82F-A5AA-5249-8C9A-5E2F66A7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18" y="3682808"/>
            <a:ext cx="2789907" cy="2042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F6BDF-F423-3C4C-A9DC-28968FB2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Property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B8F7EA-CFAC-704B-8DBC-1B28A595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89797-B671-B744-B89B-3F82DB7DB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88" y="3682808"/>
            <a:ext cx="2778746" cy="1952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FA4EB-43B3-8340-8705-8A43858A5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19" y="994204"/>
            <a:ext cx="2789907" cy="2053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AC831-1349-084C-A160-0069F82F4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08" y="994204"/>
            <a:ext cx="2789907" cy="20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9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6F7C-167A-7E4E-9216-199DD37F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DF3A-59B7-5E49-9BBB-0087FEFE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3914148"/>
          </a:xfrm>
        </p:spPr>
        <p:txBody>
          <a:bodyPr anchor="ctr">
            <a:normAutofit lnSpcReduction="10000"/>
          </a:bodyPr>
          <a:lstStyle/>
          <a:p>
            <a:pPr marL="981075" lvl="1" indent="-523875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An 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exclusive</a:t>
            </a:r>
            <a:r>
              <a:rPr lang="en-US" sz="2400" dirty="0">
                <a:solidFill>
                  <a:schemeClr val="tx1"/>
                </a:solidFill>
              </a:rPr>
              <a:t> but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limited right </a:t>
            </a:r>
            <a:r>
              <a:rPr lang="en-US" altLang="en-US" sz="2400" dirty="0">
                <a:solidFill>
                  <a:schemeClr val="tx1"/>
                </a:solidFill>
              </a:rPr>
              <a:t>granted by the U.S. (or other) government. </a:t>
            </a:r>
          </a:p>
          <a:p>
            <a:pPr marL="981075" lvl="1" indent="-523875">
              <a:buFont typeface="Wingdings" pitchFamily="2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By law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excludes</a:t>
            </a:r>
            <a:r>
              <a:rPr lang="en-US" altLang="en-US" sz="2400" dirty="0">
                <a:solidFill>
                  <a:schemeClr val="tx1"/>
                </a:solidFill>
              </a:rPr>
              <a:t> others from practicing an invention. </a:t>
            </a:r>
          </a:p>
          <a:p>
            <a:pPr marL="981075" lvl="1" indent="-523875">
              <a:buFont typeface="Wingdings" pitchFamily="2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The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claims</a:t>
            </a:r>
            <a:r>
              <a:rPr lang="en-US" altLang="en-US" sz="2400" dirty="0">
                <a:solidFill>
                  <a:schemeClr val="tx1"/>
                </a:solidFill>
              </a:rPr>
              <a:t> of a patent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define</a:t>
            </a:r>
            <a:r>
              <a:rPr lang="en-US" altLang="en-US" sz="2400" dirty="0">
                <a:solidFill>
                  <a:schemeClr val="tx1"/>
                </a:solidFill>
              </a:rPr>
              <a:t> the invention covered by the patent.</a:t>
            </a:r>
          </a:p>
          <a:p>
            <a:pPr marL="981075" lvl="1" indent="-523875">
              <a:buFont typeface="Wingdings" pitchFamily="2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Applies to the first and true inventors of  a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new</a:t>
            </a:r>
            <a:r>
              <a:rPr lang="en-US" altLang="en-US" sz="2400" dirty="0">
                <a:solidFill>
                  <a:schemeClr val="tx1"/>
                </a:solidFill>
              </a:rPr>
              <a:t>,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not obvious </a:t>
            </a:r>
            <a:r>
              <a:rPr lang="en-US" altLang="en-US" sz="2400" dirty="0">
                <a:solidFill>
                  <a:schemeClr val="tx1"/>
                </a:solidFill>
              </a:rPr>
              <a:t>and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useful </a:t>
            </a:r>
            <a:r>
              <a:rPr lang="en-US" altLang="en-US" sz="2400" dirty="0">
                <a:solidFill>
                  <a:schemeClr val="tx1"/>
                </a:solidFill>
              </a:rPr>
              <a:t>product or use in exchange for the </a:t>
            </a:r>
            <a:r>
              <a:rPr lang="en-US" altLang="en-US" sz="2400" b="1" dirty="0">
                <a:solidFill>
                  <a:schemeClr val="tx1"/>
                </a:solidFill>
                <a:latin typeface="+mj-lt"/>
              </a:rPr>
              <a:t>public disclosure </a:t>
            </a:r>
            <a:r>
              <a:rPr lang="en-US" altLang="en-US" sz="2400" dirty="0">
                <a:solidFill>
                  <a:schemeClr val="tx1"/>
                </a:solidFill>
              </a:rPr>
              <a:t>of the invention.</a:t>
            </a:r>
          </a:p>
          <a:p>
            <a:pPr marL="981075" lvl="1" indent="-523875">
              <a:buFont typeface="Wingdings" pitchFamily="2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Lasts for 20 years from filing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3B7C-8C6D-9E41-820D-161A8756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2BFB356-45BE-0744-887E-1F854256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50" y="4778256"/>
            <a:ext cx="1053366" cy="136481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AC3EC7-7825-974F-8782-0F902501F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30" y="4789307"/>
            <a:ext cx="1055295" cy="1353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F6578-3354-F44B-9C19-DF08975ED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239" y="4789307"/>
            <a:ext cx="917883" cy="13568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4021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6F7C-167A-7E4E-9216-199DD37F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Trademark?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DF3A-59B7-5E49-9BBB-0087FEFE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3914148"/>
          </a:xfrm>
        </p:spPr>
        <p:txBody>
          <a:bodyPr anchor="ctr">
            <a:normAutofit/>
          </a:bodyPr>
          <a:lstStyle/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00295A"/>
                </a:solidFill>
              </a:rPr>
              <a:t>A distinctive </a:t>
            </a:r>
            <a:r>
              <a:rPr lang="en-US" b="1" dirty="0">
                <a:solidFill>
                  <a:srgbClr val="00295A"/>
                </a:solidFill>
                <a:latin typeface="Century Gothic" panose="020B0502020202020204"/>
              </a:rPr>
              <a:t>name, symbol, figure, letter, word or mark </a:t>
            </a:r>
            <a:r>
              <a:rPr lang="en-US" dirty="0">
                <a:solidFill>
                  <a:srgbClr val="00295A"/>
                </a:solidFill>
              </a:rPr>
              <a:t>that identifies goods or services produced or provided by an individual or a company 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b="1" dirty="0">
                <a:solidFill>
                  <a:srgbClr val="00295A"/>
                </a:solidFill>
                <a:latin typeface="Century Gothic" panose="020B0502020202020204"/>
              </a:rPr>
              <a:t>Registration and protection</a:t>
            </a:r>
            <a:r>
              <a:rPr lang="en-US" dirty="0">
                <a:solidFill>
                  <a:srgbClr val="00295A"/>
                </a:solidFill>
              </a:rPr>
              <a:t> ensures that owners of marks have the </a:t>
            </a:r>
            <a:r>
              <a:rPr lang="en-US" b="1" dirty="0">
                <a:solidFill>
                  <a:srgbClr val="00295A"/>
                </a:solidFill>
                <a:latin typeface="Century Gothic" panose="020B0502020202020204"/>
              </a:rPr>
              <a:t>exclusive right </a:t>
            </a:r>
            <a:r>
              <a:rPr lang="en-US" dirty="0">
                <a:solidFill>
                  <a:srgbClr val="00295A"/>
                </a:solidFill>
              </a:rPr>
              <a:t>to use them to identify goods or services.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00295A"/>
                </a:solidFill>
              </a:rPr>
              <a:t>Helps consumers to identify and purchase a product or service based on whether its specific characteristics and quality meet their needs. 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00295A"/>
                </a:solidFill>
              </a:rPr>
              <a:t>A trademark can be renewed indefinitely upon payment of the corresponding fees. 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rgbClr val="00295A"/>
                </a:solidFill>
              </a:rPr>
              <a:t>Trademark protection is </a:t>
            </a:r>
            <a:r>
              <a:rPr lang="en-US" b="1" dirty="0">
                <a:solidFill>
                  <a:srgbClr val="00295A"/>
                </a:solidFill>
                <a:latin typeface="Century Gothic" panose="020B0502020202020204"/>
              </a:rPr>
              <a:t>legally enforced</a:t>
            </a:r>
            <a:r>
              <a:rPr lang="en-US" dirty="0">
                <a:solidFill>
                  <a:srgbClr val="00295A"/>
                </a:solidFill>
              </a:rPr>
              <a:t> by courts that have the authority to stop trademark infringement.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3B7C-8C6D-9E41-820D-161A8756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38EC1-0859-0D41-836D-7895B9B98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81" b="27792"/>
          <a:stretch/>
        </p:blipFill>
        <p:spPr>
          <a:xfrm>
            <a:off x="7621889" y="5037683"/>
            <a:ext cx="965200" cy="458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4FCB4-E8CE-6043-ABE4-963D109F8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05" y="4778256"/>
            <a:ext cx="965200" cy="96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198ED3-8D92-114D-AEDE-626581253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796" y="4778256"/>
            <a:ext cx="965200" cy="96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8E9087-9561-3F40-8E39-0E0DE446A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212" y="5067467"/>
            <a:ext cx="965200" cy="3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5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6F7C-167A-7E4E-9216-199DD37F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Industrial Design?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DF3A-59B7-5E49-9BBB-0087FEFE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3914148"/>
          </a:xfrm>
        </p:spPr>
        <p:txBody>
          <a:bodyPr anchor="ctr">
            <a:normAutofit/>
          </a:bodyPr>
          <a:lstStyle/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ornamental or aesthetic </a:t>
            </a:r>
            <a:r>
              <a:rPr lang="en-US" dirty="0">
                <a:solidFill>
                  <a:schemeClr val="tx1"/>
                </a:solidFill>
              </a:rPr>
              <a:t>aspects of an article … may consist of three-dimensional features, such as the shape or surface of an article, or two-dimensional features, such as patterns, lines or color.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Registration and protection </a:t>
            </a:r>
            <a:r>
              <a:rPr lang="en-US" dirty="0">
                <a:solidFill>
                  <a:schemeClr val="tx1"/>
                </a:solidFill>
              </a:rPr>
              <a:t>ensures an exclusive right and protection against unauthorized copying or imitation of the design by third parties.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Any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technical features </a:t>
            </a:r>
            <a:r>
              <a:rPr lang="en-US" dirty="0">
                <a:solidFill>
                  <a:schemeClr val="tx1"/>
                </a:solidFill>
              </a:rPr>
              <a:t>of the article to which it is applied are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not protected </a:t>
            </a:r>
            <a:r>
              <a:rPr lang="en-US" dirty="0">
                <a:solidFill>
                  <a:schemeClr val="tx1"/>
                </a:solidFill>
              </a:rPr>
              <a:t>by the design registration (i.e., requires a patent).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To be protected under most national laws, an industrial design must be new or original and nonfunctional.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3B7C-8C6D-9E41-820D-161A8756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E305B-4EDA-A343-B27E-C52F51E05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0" t="7479" b="16664"/>
          <a:stretch/>
        </p:blipFill>
        <p:spPr>
          <a:xfrm>
            <a:off x="9146865" y="4785866"/>
            <a:ext cx="1401964" cy="939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11DE5-9A54-DD45-A6F6-B1E7F5FD0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34" r="5466"/>
          <a:stretch/>
        </p:blipFill>
        <p:spPr>
          <a:xfrm>
            <a:off x="7612265" y="4786622"/>
            <a:ext cx="1401965" cy="938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EB5F2A-8CAF-5142-B8CB-998203B2B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1"/>
          <a:stretch/>
        </p:blipFill>
        <p:spPr>
          <a:xfrm>
            <a:off x="6077666" y="4786622"/>
            <a:ext cx="1401964" cy="93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9E64A4-3EA4-3047-B46D-DECF3211D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30"/>
          <a:stretch/>
        </p:blipFill>
        <p:spPr>
          <a:xfrm>
            <a:off x="4543067" y="4786622"/>
            <a:ext cx="1401964" cy="9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3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6F7C-167A-7E4E-9216-199DD37F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a Geographical Indicator?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DF3A-59B7-5E49-9BBB-0087FEFE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932" y="871718"/>
            <a:ext cx="7426666" cy="3914148"/>
          </a:xfrm>
        </p:spPr>
        <p:txBody>
          <a:bodyPr anchor="ctr">
            <a:normAutofit/>
          </a:bodyPr>
          <a:lstStyle/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 sign used on goods that have a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specific geographical origin</a:t>
            </a:r>
            <a:r>
              <a:rPr lang="en-US" dirty="0">
                <a:solidFill>
                  <a:schemeClr val="tx1"/>
                </a:solidFill>
              </a:rPr>
              <a:t> and possess qualities or a reputation due to that place of origin.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Whether a sign functions as a geographical indication is a matter of national law and consumer perception.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Most commonly, a geographical indication consists of the name of the place of origin of the goods.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Agricultural products - typically have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qualities</a:t>
            </a:r>
            <a:r>
              <a:rPr lang="en-US" dirty="0">
                <a:solidFill>
                  <a:schemeClr val="tx1"/>
                </a:solidFill>
              </a:rPr>
              <a:t> that derive from their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place of production </a:t>
            </a:r>
            <a:r>
              <a:rPr lang="en-US" dirty="0">
                <a:solidFill>
                  <a:schemeClr val="tx1"/>
                </a:solidFill>
              </a:rPr>
              <a:t>and are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influenced by specific local geographical factors </a:t>
            </a:r>
            <a:r>
              <a:rPr lang="en-US" dirty="0">
                <a:solidFill>
                  <a:schemeClr val="tx1"/>
                </a:solidFill>
              </a:rPr>
              <a:t>(e.g., climate and soil).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Other products – typically highlight qualities due to human factors found in the product’s place of origin (e.g., manufacturing skills and traditions)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3B7C-8C6D-9E41-820D-161A8756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CFC66-D097-7446-AEDC-D9B23334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11" y="4785866"/>
            <a:ext cx="1271569" cy="1271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E6ED49-FD7C-A64C-B0DE-CF5B6BACB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95" y="4769480"/>
            <a:ext cx="1287955" cy="1287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45DEC-5315-F04A-AEDA-5E7E87EF4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33" r="9375"/>
          <a:stretch/>
        </p:blipFill>
        <p:spPr>
          <a:xfrm>
            <a:off x="7004175" y="4769480"/>
            <a:ext cx="1286914" cy="1271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41CA06-0AE1-F340-BA07-4F3623953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804" y="4761068"/>
            <a:ext cx="1280276" cy="1280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A97A0-57D7-B842-8975-CBE1AB87FC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20" t="420" r="10151" b="-420"/>
          <a:stretch/>
        </p:blipFill>
        <p:spPr>
          <a:xfrm>
            <a:off x="9858795" y="4742906"/>
            <a:ext cx="1239922" cy="12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6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6F7C-167A-7E4E-9216-199DD37F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a  Copyright?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6DF3A-59B7-5E49-9BBB-0087FEFE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932" y="871718"/>
            <a:ext cx="7500130" cy="3914148"/>
          </a:xfrm>
        </p:spPr>
        <p:txBody>
          <a:bodyPr anchor="ctr">
            <a:normAutofit/>
          </a:bodyPr>
          <a:lstStyle/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Grants authors, artists and other creators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protection</a:t>
            </a:r>
            <a:r>
              <a:rPr lang="en-US" dirty="0">
                <a:solidFill>
                  <a:schemeClr val="tx1"/>
                </a:solidFill>
              </a:rPr>
              <a:t> for their literary and artistic creations, generally referred to as “works”. 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Usually no registration is required, and the copyright of a piece of work is recognized as soon as it is created (typically good for 50 years).</a:t>
            </a:r>
            <a:endParaRPr lang="en-US" dirty="0">
              <a:solidFill>
                <a:schemeClr val="tx1"/>
              </a:solidFill>
            </a:endParaRP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 closely associated field is “</a:t>
            </a: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related rights</a:t>
            </a:r>
            <a:r>
              <a:rPr lang="en-US" dirty="0">
                <a:solidFill>
                  <a:schemeClr val="tx1"/>
                </a:solidFill>
              </a:rPr>
              <a:t>” … beneficiaries of related rights are:</a:t>
            </a:r>
          </a:p>
          <a:p>
            <a:pPr marL="1438275" lvl="2" indent="-523875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/>
                </a:solidFill>
              </a:rPr>
              <a:t>Performers (such as actors and musicians) in their performances; producers of phonograms (for example, compact discs) in their sound recordings; and broadcasting organizations in their radio and television programs.</a:t>
            </a:r>
          </a:p>
          <a:p>
            <a:pPr marL="981075" lvl="1" indent="-523875">
              <a:spcBef>
                <a:spcPts val="50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Century Gothic" panose="020B0502020202020204"/>
              </a:rPr>
              <a:t>Works covered</a:t>
            </a:r>
            <a:r>
              <a:rPr lang="en-US" dirty="0">
                <a:solidFill>
                  <a:schemeClr val="tx1"/>
                </a:solidFill>
              </a:rPr>
              <a:t> by copyright include, but are not limited to:</a:t>
            </a:r>
          </a:p>
          <a:p>
            <a:pPr marL="1438275" lvl="2" indent="-523875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/>
                </a:solidFill>
              </a:rPr>
              <a:t>Novels, poems, plays, reference works, newspapers, advertisements, computer programs, databases, films, musical compositions, choreography, paintings, drawings, photographs, sculpture, architecture, maps and technical drawings.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3B7C-8C6D-9E41-820D-161A8756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3C5961-AB3C-4340-80F2-26A83954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941" y="4785866"/>
            <a:ext cx="2271138" cy="1372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E70D7F-345F-424E-B3D9-AAC14702A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" r="21620"/>
          <a:stretch/>
        </p:blipFill>
        <p:spPr>
          <a:xfrm>
            <a:off x="5509499" y="4777698"/>
            <a:ext cx="1830958" cy="1380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EE508F-434B-6B46-99B5-02B451E71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9" r="12387"/>
          <a:stretch/>
        </p:blipFill>
        <p:spPr>
          <a:xfrm>
            <a:off x="3543278" y="4785866"/>
            <a:ext cx="1830958" cy="1376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3584CF-6DED-9B40-8C95-B45B7AFC6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720" y="4785866"/>
            <a:ext cx="1830958" cy="137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3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50E2-5B13-E54E-BFB9-43453326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Importance of Intellectual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5DC64-3EA3-524B-8C30-85CA7773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F8C5-07C7-A549-AE19-4943D5CA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Intellectual Property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3D7C5-171A-BB44-88C6-82F05D289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lvl="0" indent="-228600">
              <a:spcBef>
                <a:spcPts val="1000"/>
              </a:spcBef>
              <a:buClrTx/>
              <a:buFont typeface="Wingdings" pitchFamily="2" charset="2"/>
              <a:buChar char="Ø"/>
            </a:pPr>
            <a:r>
              <a:rPr lang="en-US" sz="2800" b="1" dirty="0">
                <a:solidFill>
                  <a:srgbClr val="00295A"/>
                </a:solidFill>
                <a:latin typeface="Century Gothic" panose="020B0502020202020204"/>
              </a:rPr>
              <a:t>Motivates the creation and invention </a:t>
            </a:r>
            <a:r>
              <a:rPr lang="en-US" sz="2800" dirty="0">
                <a:solidFill>
                  <a:srgbClr val="00295A"/>
                </a:solidFill>
              </a:rPr>
              <a:t>of new works in the areas of technology and culture. </a:t>
            </a:r>
          </a:p>
          <a:p>
            <a:pPr marL="228600" lvl="0" indent="-228600">
              <a:spcBef>
                <a:spcPts val="1000"/>
              </a:spcBef>
              <a:buClrTx/>
              <a:buFont typeface="Wingdings" pitchFamily="2" charset="2"/>
              <a:buChar char="Ø"/>
            </a:pPr>
            <a:r>
              <a:rPr lang="en-US" sz="2800" dirty="0">
                <a:solidFill>
                  <a:srgbClr val="00295A"/>
                </a:solidFill>
              </a:rPr>
              <a:t>The legal protection of new creations </a:t>
            </a:r>
            <a:r>
              <a:rPr lang="en-US" sz="2800" b="1" dirty="0">
                <a:solidFill>
                  <a:srgbClr val="00295A"/>
                </a:solidFill>
                <a:latin typeface="Century Gothic" panose="020B0502020202020204"/>
              </a:rPr>
              <a:t>encourages the commitment of additional resources </a:t>
            </a:r>
            <a:r>
              <a:rPr lang="en-US" sz="2800" dirty="0">
                <a:solidFill>
                  <a:srgbClr val="00295A"/>
                </a:solidFill>
              </a:rPr>
              <a:t>for further innovation. </a:t>
            </a:r>
          </a:p>
          <a:p>
            <a:pPr marL="228600" lvl="0" indent="-228600">
              <a:spcBef>
                <a:spcPts val="1000"/>
              </a:spcBef>
              <a:buClrTx/>
              <a:buFont typeface="Wingdings" pitchFamily="2" charset="2"/>
              <a:buChar char="Ø"/>
            </a:pPr>
            <a:r>
              <a:rPr lang="en-US" sz="2800" dirty="0">
                <a:solidFill>
                  <a:srgbClr val="00295A"/>
                </a:solidFill>
              </a:rPr>
              <a:t>The promotion and protection of intellectual property </a:t>
            </a:r>
            <a:r>
              <a:rPr lang="en-US" sz="2800" b="1" dirty="0">
                <a:solidFill>
                  <a:srgbClr val="00295A"/>
                </a:solidFill>
                <a:latin typeface="Century Gothic" panose="020B0502020202020204"/>
              </a:rPr>
              <a:t>spurs economic growth and creates new jobs and industries</a:t>
            </a:r>
            <a:r>
              <a:rPr lang="en-US" sz="2800" dirty="0">
                <a:solidFill>
                  <a:srgbClr val="00295A"/>
                </a:solidFill>
              </a:rPr>
              <a:t>.</a:t>
            </a:r>
          </a:p>
          <a:p>
            <a:pPr marL="228600" lvl="0" indent="-228600">
              <a:spcBef>
                <a:spcPts val="1000"/>
              </a:spcBef>
              <a:buClrTx/>
              <a:buFont typeface="Wingdings" pitchFamily="2" charset="2"/>
              <a:buChar char="Ø"/>
            </a:pPr>
            <a:r>
              <a:rPr lang="en-US" sz="2800" b="1" dirty="0">
                <a:solidFill>
                  <a:srgbClr val="00295A"/>
                </a:solidFill>
                <a:latin typeface="Century Gothic" panose="020B0502020202020204"/>
              </a:rPr>
              <a:t>Strike a balance between the innovator’s interest and the public interest</a:t>
            </a:r>
            <a:r>
              <a:rPr lang="en-US" sz="2800" dirty="0">
                <a:solidFill>
                  <a:srgbClr val="00295A"/>
                </a:solidFill>
              </a:rPr>
              <a:t>, providing an environment in which creativity and invention can flourish, for the benefit of all.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B48B-DF2D-D84C-92E4-2107C7F3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0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7C72-C2A7-2D43-9545-8E1A24A5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Benefactors and Values of IP Protection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A290C-A8D1-5B4C-A0DA-F8120DB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75D9CC-4A45-8446-AB2D-125AC9D523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2688" y="533551"/>
          <a:ext cx="377178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782">
                  <a:extLst>
                    <a:ext uri="{9D8B030D-6E8A-4147-A177-3AD203B41FA5}">
                      <a16:colId xmlns:a16="http://schemas.microsoft.com/office/drawing/2014/main" val="228835357"/>
                    </a:ext>
                  </a:extLst>
                </a:gridCol>
              </a:tblGrid>
              <a:tr h="5918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Inventor(s)/Creator(s)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13767"/>
                  </a:ext>
                </a:extLst>
              </a:tr>
              <a:tr h="2059922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Exclusive rights and protection of IP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Monetary (New Revenue/Income)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Self Actualization and Esteem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Contribution to Society and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35599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F3B141-3279-4547-A9A4-1FACC02DAB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4811" y="533551"/>
          <a:ext cx="377178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782">
                  <a:extLst>
                    <a:ext uri="{9D8B030D-6E8A-4147-A177-3AD203B41FA5}">
                      <a16:colId xmlns:a16="http://schemas.microsoft.com/office/drawing/2014/main" val="228835357"/>
                    </a:ext>
                  </a:extLst>
                </a:gridCol>
              </a:tblGrid>
              <a:tr h="6003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Government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13767"/>
                  </a:ext>
                </a:extLst>
              </a:tr>
              <a:tr h="2051362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Exclusive rights and protection of IP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Unlimited government rights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dirty="0"/>
                        <a:t>Tax Payer Pay Back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(e.g. Commercialization, Reduced Costs, etc.)</a:t>
                      </a:r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35599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398A0D-024B-FE4E-A57C-406F2B7C77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2688" y="3629090"/>
          <a:ext cx="377178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782">
                  <a:extLst>
                    <a:ext uri="{9D8B030D-6E8A-4147-A177-3AD203B41FA5}">
                      <a16:colId xmlns:a16="http://schemas.microsoft.com/office/drawing/2014/main" val="228835357"/>
                    </a:ext>
                  </a:extLst>
                </a:gridCol>
              </a:tblGrid>
              <a:tr h="5437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Businesses/Companies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13767"/>
                  </a:ext>
                </a:extLst>
              </a:tr>
              <a:tr h="210796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Protection of IP 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Protection of Market Share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Competitive Advantage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Financial (Increased Revenue, Profits and Market Value)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New Market Creation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Corporate Asset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Promotes fair competition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400" dirty="0"/>
                        <a:t>Facilitates international trade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35599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13238B-4283-6C42-A2AF-22B94B5F22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4811" y="3629092"/>
          <a:ext cx="3771782" cy="266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782">
                  <a:extLst>
                    <a:ext uri="{9D8B030D-6E8A-4147-A177-3AD203B41FA5}">
                      <a16:colId xmlns:a16="http://schemas.microsoft.com/office/drawing/2014/main" val="228835357"/>
                    </a:ext>
                  </a:extLst>
                </a:gridCol>
              </a:tblGrid>
              <a:tr h="4209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Society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13767"/>
                  </a:ext>
                </a:extLst>
              </a:tr>
              <a:tr h="2230763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Catalysts for economic development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Encourages creativity and innovation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Introduces new/improved products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Creates new markets/industries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Creates jobs and increases wages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Expands exports of national products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Promotes social and cultural advancements</a:t>
                      </a: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500" dirty="0"/>
                        <a:t>Advances Quality of Life</a:t>
                      </a:r>
                    </a:p>
                    <a:p>
                      <a:pPr marL="742950" lvl="1" indent="-285750">
                        <a:buFont typeface="Wingdings" pitchFamily="2" charset="2"/>
                        <a:buChar char="Ø"/>
                      </a:pPr>
                      <a:endParaRPr lang="en-U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35599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6692ACB-74CB-E442-B147-1482C228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000" y="585357"/>
            <a:ext cx="471368" cy="471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E2A44-1ACF-1C45-95CC-DBE27DFC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411" y="585357"/>
            <a:ext cx="482726" cy="471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FE9FF-5D2D-A94B-9BA0-5A934694C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411" y="3694232"/>
            <a:ext cx="417584" cy="417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C9DB2-854A-CB49-8E66-2C85B6DC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8" t="57149" r="32882" b="1641"/>
          <a:stretch/>
        </p:blipFill>
        <p:spPr>
          <a:xfrm>
            <a:off x="6870305" y="3805945"/>
            <a:ext cx="470063" cy="194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676A3-A44B-5D45-9B69-4515A800C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010" y="3684145"/>
            <a:ext cx="405320" cy="3159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3858BD-34A4-DD48-8637-C0D5588AB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9898" y="3684144"/>
            <a:ext cx="405320" cy="315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A994ED-9041-EB46-92F3-91614CDCB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010" y="585357"/>
            <a:ext cx="671951" cy="4713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548E81-1FA6-6046-A695-D71C785E15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850" y="585357"/>
            <a:ext cx="471368" cy="471368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BF8E098B-E307-0B4C-B2DD-85D9CAB557BC}"/>
              </a:ext>
            </a:extLst>
          </p:cNvPr>
          <p:cNvSpPr/>
          <p:nvPr/>
        </p:nvSpPr>
        <p:spPr>
          <a:xfrm>
            <a:off x="5314659" y="3185308"/>
            <a:ext cx="427839" cy="443782"/>
          </a:xfrm>
          <a:prstGeom prst="downArrow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E937700F-34C2-B342-96A2-030A3897FF34}"/>
              </a:ext>
            </a:extLst>
          </p:cNvPr>
          <p:cNvSpPr/>
          <p:nvPr/>
        </p:nvSpPr>
        <p:spPr>
          <a:xfrm>
            <a:off x="9486782" y="3185310"/>
            <a:ext cx="427839" cy="443782"/>
          </a:xfrm>
          <a:prstGeom prst="downArrow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C16D9335-DCD0-A04F-B31C-FAB97F1F8CB3}"/>
              </a:ext>
            </a:extLst>
          </p:cNvPr>
          <p:cNvSpPr/>
          <p:nvPr/>
        </p:nvSpPr>
        <p:spPr>
          <a:xfrm rot="16200000">
            <a:off x="7379002" y="1637537"/>
            <a:ext cx="427839" cy="443782"/>
          </a:xfrm>
          <a:prstGeom prst="downArrow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18553781-57EC-A44B-A8FE-A2F32DF8B41C}"/>
              </a:ext>
            </a:extLst>
          </p:cNvPr>
          <p:cNvSpPr/>
          <p:nvPr/>
        </p:nvSpPr>
        <p:spPr>
          <a:xfrm rot="16200000">
            <a:off x="7400721" y="4733078"/>
            <a:ext cx="427839" cy="443782"/>
          </a:xfrm>
          <a:prstGeom prst="downArrow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292B-4E29-6744-85A9-936E4447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Workshop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D2D83-EADB-8547-83FC-06783F44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18A0CD-C052-4459-8A5B-0CA7057C2C55}"/>
              </a:ext>
            </a:extLst>
          </p:cNvPr>
          <p:cNvSpPr txBox="1">
            <a:spLocks/>
          </p:cNvSpPr>
          <p:nvPr/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b="0" kern="120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6027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2E13-DAC1-F842-BA8D-9FE8364D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2583809" cy="4601183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50FEC-B403-3B4B-9ABC-8B8D99BB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78EDFC-70DB-E442-9248-D0D95AFE1F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83809" y="753222"/>
          <a:ext cx="9211116" cy="533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571">
                  <a:extLst>
                    <a:ext uri="{9D8B030D-6E8A-4147-A177-3AD203B41FA5}">
                      <a16:colId xmlns:a16="http://schemas.microsoft.com/office/drawing/2014/main" val="2697485788"/>
                    </a:ext>
                  </a:extLst>
                </a:gridCol>
                <a:gridCol w="1619075">
                  <a:extLst>
                    <a:ext uri="{9D8B030D-6E8A-4147-A177-3AD203B41FA5}">
                      <a16:colId xmlns:a16="http://schemas.microsoft.com/office/drawing/2014/main" val="4067206683"/>
                    </a:ext>
                  </a:extLst>
                </a:gridCol>
                <a:gridCol w="1417739">
                  <a:extLst>
                    <a:ext uri="{9D8B030D-6E8A-4147-A177-3AD203B41FA5}">
                      <a16:colId xmlns:a16="http://schemas.microsoft.com/office/drawing/2014/main" val="3867308749"/>
                    </a:ext>
                  </a:extLst>
                </a:gridCol>
                <a:gridCol w="1551964">
                  <a:extLst>
                    <a:ext uri="{9D8B030D-6E8A-4147-A177-3AD203B41FA5}">
                      <a16:colId xmlns:a16="http://schemas.microsoft.com/office/drawing/2014/main" val="704891137"/>
                    </a:ext>
                  </a:extLst>
                </a:gridCol>
                <a:gridCol w="1602297">
                  <a:extLst>
                    <a:ext uri="{9D8B030D-6E8A-4147-A177-3AD203B41FA5}">
                      <a16:colId xmlns:a16="http://schemas.microsoft.com/office/drawing/2014/main" val="2168492940"/>
                    </a:ext>
                  </a:extLst>
                </a:gridCol>
                <a:gridCol w="1778470">
                  <a:extLst>
                    <a:ext uri="{9D8B030D-6E8A-4147-A177-3AD203B41FA5}">
                      <a16:colId xmlns:a16="http://schemas.microsoft.com/office/drawing/2014/main" val="883456289"/>
                    </a:ext>
                  </a:extLst>
                </a:gridCol>
              </a:tblGrid>
              <a:tr h="70646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Patent</a:t>
                      </a:r>
                    </a:p>
                    <a:p>
                      <a:pPr algn="ctr"/>
                      <a:r>
                        <a:rPr lang="en-US" sz="1000" dirty="0"/>
                        <a:t>(e.g. Processes and Devices)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Trademark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Geographical Indicator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Copyright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(e.g. Literary works, films, Music, Artistic works, architectural design, etc.)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277197"/>
                  </a:ext>
                </a:extLst>
              </a:tr>
              <a:tr h="15193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Work Protected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Inventions that meet certain requirements (novelty, non-obviousness, usefulness)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Name, symbol, figure, letter, word or mark that identifies goods or services produced.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Ornamental or aesthetic aspects of an article.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Goods that have a specific geographical origin and possess qualities or a reputation due to that place of origin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Forms of expression of ideas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045317"/>
                  </a:ext>
                </a:extLst>
              </a:tr>
              <a:tr h="15351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Form of Protection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Formal recognition of rights that exclude unauthorized parties from exploiting an invention in a particular country.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n-lt"/>
                        </a:rPr>
                        <a:t>Ensures owners of marks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have the exclusive right to use them.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+mn-lt"/>
                        </a:rPr>
                        <a:t>Ensures owners an exclusive right against unauthorized copying or imitation.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 matter of national law and consumer perception.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Excludes unauthorized parties from exploiting a form of expression worldwide.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:a16="http://schemas.microsoft.com/office/drawing/2014/main" val="205889188"/>
                  </a:ext>
                </a:extLst>
              </a:tr>
              <a:tr h="14596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Typically good for 20 years.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Can be renewed indefinitely upon payment of the corresponding fees.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Indefinite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Indefinite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Typically good for 50 years.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:a16="http://schemas.microsoft.com/office/drawing/2014/main" val="116886364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9414B8-5AF8-A149-9E3F-C2A7D51B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24" y="17209"/>
            <a:ext cx="1314918" cy="745120"/>
          </a:xfrm>
          <a:prstGeom prst="rect">
            <a:avLst/>
          </a:prstGeom>
        </p:spPr>
      </p:pic>
      <p:pic>
        <p:nvPicPr>
          <p:cNvPr id="6" name="Picture 2" descr="http://www.wipo.int/export/sites/www/shared/pics/wipo_tm_map_600.jpg">
            <a:extLst>
              <a:ext uri="{FF2B5EF4-FFF2-40B4-BE49-F238E27FC236}">
                <a16:creationId xmlns:a16="http://schemas.microsoft.com/office/drawing/2014/main" id="{2DD654A5-D78C-4447-A3D3-C240BEDC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09" y="8103"/>
            <a:ext cx="1314918" cy="7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wipo.int/export/sites/www/shared/pics/e_mihailstamati_600.jpg">
            <a:extLst>
              <a:ext uri="{FF2B5EF4-FFF2-40B4-BE49-F238E27FC236}">
                <a16:creationId xmlns:a16="http://schemas.microsoft.com/office/drawing/2014/main" id="{35D8B1A3-A0BB-1447-84CE-B679988E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05" y="0"/>
            <a:ext cx="1314918" cy="74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3D687-AD92-2F44-82CF-1FAE3591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535" y="0"/>
            <a:ext cx="1314918" cy="745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71275-5D28-C445-ADD2-088ABC14B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111" y="-1"/>
            <a:ext cx="1314918" cy="7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11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0F9D-A756-E843-87B5-A79B55B6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Questions/Discussions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17A5-078C-FA43-9102-B281FA73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6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Coffee Break</a:t>
            </a:r>
            <a:br>
              <a:rPr lang="en-US" b="1" i="1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/>
              <a:t>14:30-14:45 )</a:t>
            </a:r>
            <a:r>
              <a:rPr lang="en-US" dirty="0"/>
              <a:t>	</a:t>
            </a:r>
            <a:br>
              <a:rPr lang="en-US" dirty="0"/>
            </a:b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3C32E-A5FF-4540-A0AA-A383A96D698A}"/>
              </a:ext>
            </a:extLst>
          </p:cNvPr>
          <p:cNvSpPr/>
          <p:nvPr/>
        </p:nvSpPr>
        <p:spPr>
          <a:xfrm>
            <a:off x="4403839" y="2439543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algn="ctr"/>
            <a:r>
              <a:rPr lang="en-US" sz="4000" b="1" i="1" dirty="0">
                <a:solidFill>
                  <a:srgbClr val="002060"/>
                </a:solidFill>
              </a:rPr>
              <a:t>Coffee Break</a:t>
            </a:r>
          </a:p>
          <a:p>
            <a:pPr algn="ctr"/>
            <a:r>
              <a:rPr lang="en-US" sz="2800" i="1" dirty="0">
                <a:solidFill>
                  <a:srgbClr val="002060"/>
                </a:solidFill>
              </a:rPr>
              <a:t>(14:30-14:45)</a:t>
            </a:r>
            <a:r>
              <a:rPr lang="en-US" sz="2800" dirty="0">
                <a:solidFill>
                  <a:srgbClr val="002060"/>
                </a:solidFill>
              </a:rPr>
              <a:t>	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0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50E2-5B13-E54E-BFB9-43453326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761" y="1831539"/>
            <a:ext cx="7315200" cy="195118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IP and Business Strategies/Commercialisation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D471-AB0B-914F-994B-5608E705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1794" y="3964127"/>
            <a:ext cx="7315200" cy="9144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(14:50-15:45 )	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5DC64-3EA3-524B-8C30-85CA7773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7E716-10E4-4693-BA20-011EAA89C6C1}"/>
              </a:ext>
            </a:extLst>
          </p:cNvPr>
          <p:cNvSpPr/>
          <p:nvPr/>
        </p:nvSpPr>
        <p:spPr>
          <a:xfrm>
            <a:off x="345456" y="1831539"/>
            <a:ext cx="2763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IP and Business Strategy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(14:50-15:45 )	</a:t>
            </a:r>
          </a:p>
        </p:txBody>
      </p:sp>
    </p:spTree>
    <p:extLst>
      <p:ext uri="{BB962C8B-B14F-4D97-AF65-F5344CB8AC3E}">
        <p14:creationId xmlns:p14="http://schemas.microsoft.com/office/powerpoint/2010/main" val="46304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0F9D-A756-E843-87B5-A79B55B6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17A5-078C-FA43-9102-B281FA73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Overarching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Strengthen Knowledge and Understanding of IP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Ecosystem</a:t>
            </a:r>
          </a:p>
          <a:p>
            <a:pPr marL="0" indent="0">
              <a:buNone/>
            </a:pPr>
            <a:r>
              <a:rPr lang="en-US" sz="100" dirty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Specifics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Understand  fundamentals of IP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Provide insights into preparing Patent applications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Explore the technical and legal information contained in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Patent documents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Understand strategies for IP creation, commercialization </a:t>
            </a:r>
            <a:r>
              <a:rPr lang="en-US" sz="2000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and monetization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1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Overarching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  Strengthen Knowledge and Understanding of IP Ecosystem</a:t>
            </a: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marL="50292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DE51379-0CE4-4299-A652-BDD2096B36A3}"/>
              </a:ext>
            </a:extLst>
          </p:cNvPr>
          <p:cNvGraphicFramePr/>
          <p:nvPr>
            <p:extLst/>
          </p:nvPr>
        </p:nvGraphicFramePr>
        <p:xfrm>
          <a:off x="4389528" y="2721343"/>
          <a:ext cx="5810250" cy="3272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191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Intellectual Property Rights: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An Orientation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(Handout # 1)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400" dirty="0"/>
              <a:t> 09:35-09:50 </a:t>
            </a:r>
            <a:r>
              <a:rPr lang="en-US" dirty="0"/>
              <a:t>	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B1F124-45DD-4616-8072-EC014B74A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437978"/>
              </p:ext>
            </p:extLst>
          </p:nvPr>
        </p:nvGraphicFramePr>
        <p:xfrm>
          <a:off x="3456266" y="864108"/>
          <a:ext cx="8159471" cy="4860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581">
                  <a:extLst>
                    <a:ext uri="{9D8B030D-6E8A-4147-A177-3AD203B41FA5}">
                      <a16:colId xmlns:a16="http://schemas.microsoft.com/office/drawing/2014/main" val="3822471072"/>
                    </a:ext>
                  </a:extLst>
                </a:gridCol>
                <a:gridCol w="1429499">
                  <a:extLst>
                    <a:ext uri="{9D8B030D-6E8A-4147-A177-3AD203B41FA5}">
                      <a16:colId xmlns:a16="http://schemas.microsoft.com/office/drawing/2014/main" val="2236912347"/>
                    </a:ext>
                  </a:extLst>
                </a:gridCol>
                <a:gridCol w="1260530">
                  <a:extLst>
                    <a:ext uri="{9D8B030D-6E8A-4147-A177-3AD203B41FA5}">
                      <a16:colId xmlns:a16="http://schemas.microsoft.com/office/drawing/2014/main" val="1796511479"/>
                    </a:ext>
                  </a:extLst>
                </a:gridCol>
                <a:gridCol w="1373176">
                  <a:extLst>
                    <a:ext uri="{9D8B030D-6E8A-4147-A177-3AD203B41FA5}">
                      <a16:colId xmlns:a16="http://schemas.microsoft.com/office/drawing/2014/main" val="3693146330"/>
                    </a:ext>
                  </a:extLst>
                </a:gridCol>
                <a:gridCol w="1417868">
                  <a:extLst>
                    <a:ext uri="{9D8B030D-6E8A-4147-A177-3AD203B41FA5}">
                      <a16:colId xmlns:a16="http://schemas.microsoft.com/office/drawing/2014/main" val="1865228691"/>
                    </a:ext>
                  </a:extLst>
                </a:gridCol>
                <a:gridCol w="1575817">
                  <a:extLst>
                    <a:ext uri="{9D8B030D-6E8A-4147-A177-3AD203B41FA5}">
                      <a16:colId xmlns:a16="http://schemas.microsoft.com/office/drawing/2014/main" val="4052188322"/>
                    </a:ext>
                  </a:extLst>
                </a:gridCol>
              </a:tblGrid>
              <a:tr h="1097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Patent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(e.g. Processes and Devices)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Trademark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Industrial Design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Geographical Indicator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Copyright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(e.g. Literary works, films, Music, Artistic works, architectural design, etc.)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extLst>
                  <a:ext uri="{0D108BD9-81ED-4DB2-BD59-A6C34878D82A}">
                    <a16:rowId xmlns:a16="http://schemas.microsoft.com/office/drawing/2014/main" val="3076923122"/>
                  </a:ext>
                </a:extLst>
              </a:tr>
              <a:tr h="12665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Type of Work Protected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Inventions that meet certain requirements (novelty, non-obviousness, usefulness)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Name, symbol, figure, letter, word or mark that identifies goods or services produced.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Ornamental or aesthetic aspects of an article.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Goods that have a specific geographical origin and possess qualities or a reputation due to that place of origin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Forms of expression of ideas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extLst>
                  <a:ext uri="{0D108BD9-81ED-4DB2-BD59-A6C34878D82A}">
                    <a16:rowId xmlns:a16="http://schemas.microsoft.com/office/drawing/2014/main" val="3971783791"/>
                  </a:ext>
                </a:extLst>
              </a:tr>
              <a:tr h="12798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Form of Protection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Formal recognition of rights that exclude unauthorized parties from exploiting an invention in a particular country.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Ensures owners of marks have the exclusive right to use them.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Ensures owners an exclusive right against unauthorized copying or imitation.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 matter of national law and consumer perception.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Excludes unauthorized parties from exploiting a form of expression worldwide.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extLst>
                  <a:ext uri="{0D108BD9-81ED-4DB2-BD59-A6C34878D82A}">
                    <a16:rowId xmlns:a16="http://schemas.microsoft.com/office/drawing/2014/main" val="270959842"/>
                  </a:ext>
                </a:extLst>
              </a:tr>
              <a:tr h="12168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Timeline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036" marR="79036" marT="39518" marB="39518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Typically good for 20 years.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Can be renewed indefinitely upon payment of the corresponding fees.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Indefinite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Indefinite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Typically good for 50 years.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97" marR="49397" marT="24699" marB="24699" anchor="ctr"/>
                </a:tc>
                <a:extLst>
                  <a:ext uri="{0D108BD9-81ED-4DB2-BD59-A6C34878D82A}">
                    <a16:rowId xmlns:a16="http://schemas.microsoft.com/office/drawing/2014/main" val="960194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74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 assessment of the current IPR Landscape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(Handout # 2)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700" dirty="0"/>
              <a:t> 09:50-10:15 </a:t>
            </a:r>
            <a:r>
              <a:rPr lang="en-US" dirty="0"/>
              <a:t>	</a:t>
            </a:r>
            <a:br>
              <a:rPr lang="en-US" dirty="0"/>
            </a:b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3C32E-A5FF-4540-A0AA-A383A96D698A}"/>
              </a:ext>
            </a:extLst>
          </p:cNvPr>
          <p:cNvSpPr/>
          <p:nvPr/>
        </p:nvSpPr>
        <p:spPr>
          <a:xfrm>
            <a:off x="3869266" y="2855122"/>
            <a:ext cx="6096000" cy="7177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algn="ctr">
              <a:lnSpc>
                <a:spcPct val="107000"/>
              </a:lnSpc>
              <a:spcBef>
                <a:spcPts val="1350"/>
              </a:spcBef>
              <a:spcAft>
                <a:spcPts val="675"/>
              </a:spcAft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 Assessment Tool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AD1F-F16A-6C45-8797-2A483101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 assessment of the current IPR Landscape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/>
              <a:t>10:15-10:30 )</a:t>
            </a:r>
            <a:r>
              <a:rPr lang="en-US" dirty="0"/>
              <a:t>	</a:t>
            </a:r>
            <a:br>
              <a:rPr lang="en-US" dirty="0"/>
            </a:b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53CC-0F18-6D41-8698-C471458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584797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5B81-8599-CE44-BE53-EFCA217A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7FAE1-2460-4B7E-BA7C-185BBBD6BBB5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3C32E-A5FF-4540-A0AA-A383A96D698A}"/>
              </a:ext>
            </a:extLst>
          </p:cNvPr>
          <p:cNvSpPr/>
          <p:nvPr/>
        </p:nvSpPr>
        <p:spPr>
          <a:xfrm>
            <a:off x="4403839" y="2439543"/>
            <a:ext cx="6096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	</a:t>
            </a:r>
            <a:r>
              <a:rPr lang="en-US" sz="4000" b="1" i="1" dirty="0">
                <a:solidFill>
                  <a:srgbClr val="002060"/>
                </a:solidFill>
              </a:rPr>
              <a:t>Coffee/Tea Break </a:t>
            </a:r>
          </a:p>
          <a:p>
            <a:pPr algn="ctr"/>
            <a:r>
              <a:rPr lang="en-US" sz="2800" i="1" dirty="0">
                <a:solidFill>
                  <a:srgbClr val="002060"/>
                </a:solidFill>
              </a:rPr>
              <a:t>(10:15-10:30 am)</a:t>
            </a:r>
            <a:r>
              <a:rPr lang="en-US" sz="2800" dirty="0">
                <a:solidFill>
                  <a:srgbClr val="002060"/>
                </a:solidFill>
              </a:rPr>
              <a:t>	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0846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7">
      <a:dk1>
        <a:srgbClr val="00295A"/>
      </a:dk1>
      <a:lt1>
        <a:srgbClr val="FFFFFF"/>
      </a:lt1>
      <a:dk2>
        <a:srgbClr val="00295A"/>
      </a:dk2>
      <a:lt2>
        <a:srgbClr val="CACACA"/>
      </a:lt2>
      <a:accent1>
        <a:srgbClr val="002859"/>
      </a:accent1>
      <a:accent2>
        <a:srgbClr val="716F74"/>
      </a:accent2>
      <a:accent3>
        <a:srgbClr val="DA8C14"/>
      </a:accent3>
      <a:accent4>
        <a:srgbClr val="6FB663"/>
      </a:accent4>
      <a:accent5>
        <a:srgbClr val="25BFEF"/>
      </a:accent5>
      <a:accent6>
        <a:srgbClr val="4C7129"/>
      </a:accent6>
      <a:hlink>
        <a:srgbClr val="002759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14013</TotalTime>
  <Words>1686</Words>
  <Application>Microsoft Office PowerPoint</Application>
  <PresentationFormat>Widescreen</PresentationFormat>
  <Paragraphs>310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Palatino Linotype</vt:lpstr>
      <vt:lpstr>Wingdings</vt:lpstr>
      <vt:lpstr>Wingdings 2</vt:lpstr>
      <vt:lpstr>Frame</vt:lpstr>
      <vt:lpstr>IPR and Business Strategies for Value Creation</vt:lpstr>
      <vt:lpstr>Workshop Agenda</vt:lpstr>
      <vt:lpstr>Workshop Introductions</vt:lpstr>
      <vt:lpstr>Workshop Objectives</vt:lpstr>
      <vt:lpstr>Objectives</vt:lpstr>
      <vt:lpstr>Objectives</vt:lpstr>
      <vt:lpstr>Intellectual Property Rights:  An Orientation  (Handout # 1)  09:35-09:50   </vt:lpstr>
      <vt:lpstr>An assessment of the current IPR Landscape  (Handout # 2)  09:50-10:15    </vt:lpstr>
      <vt:lpstr>An assessment of the current IPR Landscape  (10:15-10:30 )   </vt:lpstr>
      <vt:lpstr>An assessment of the current IPR Landscape  (Handout # 3)  10:30-11:00     </vt:lpstr>
      <vt:lpstr>An assessment of the current IPR Landscape  11.00-12:00  </vt:lpstr>
      <vt:lpstr>Lunch Break (12:00-13:00 )   </vt:lpstr>
      <vt:lpstr>Fundamentals of Intellectual Property</vt:lpstr>
      <vt:lpstr>Workshop Objectives</vt:lpstr>
      <vt:lpstr>Objectives</vt:lpstr>
      <vt:lpstr>Objectives</vt:lpstr>
      <vt:lpstr>Developing a Foundation</vt:lpstr>
      <vt:lpstr>What is Intellectual Property?</vt:lpstr>
      <vt:lpstr>What is Intellectual Property?</vt:lpstr>
      <vt:lpstr>Intellectual Property is divided into 2 categories</vt:lpstr>
      <vt:lpstr>Industrial Property</vt:lpstr>
      <vt:lpstr>What is a Patent?</vt:lpstr>
      <vt:lpstr>What is a Trademark?</vt:lpstr>
      <vt:lpstr>What is an Industrial Design?</vt:lpstr>
      <vt:lpstr>What is a Geographical Indicator?</vt:lpstr>
      <vt:lpstr>What is a  Copyright?</vt:lpstr>
      <vt:lpstr>Importance of Intellectual Property</vt:lpstr>
      <vt:lpstr>Why is Intellectual Property Important?</vt:lpstr>
      <vt:lpstr>Benefactors and Values of IP Protection</vt:lpstr>
      <vt:lpstr>Summary</vt:lpstr>
      <vt:lpstr>Questions/Discussions </vt:lpstr>
      <vt:lpstr>Coffee Break (14:30-14:45 )   </vt:lpstr>
      <vt:lpstr>IP and Business Strategies/Commercialisation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Intellectual Property</dc:title>
  <dc:creator>Joseph Arcano</dc:creator>
  <cp:lastModifiedBy>Mukesh Srivastava</cp:lastModifiedBy>
  <cp:revision>221</cp:revision>
  <cp:lastPrinted>2018-09-16T19:39:28Z</cp:lastPrinted>
  <dcterms:created xsi:type="dcterms:W3CDTF">2018-09-02T10:41:11Z</dcterms:created>
  <dcterms:modified xsi:type="dcterms:W3CDTF">2019-03-06T17:33:49Z</dcterms:modified>
</cp:coreProperties>
</file>